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2"/>
  </p:notesMasterIdLst>
  <p:sldIdLst>
    <p:sldId id="272" r:id="rId2"/>
    <p:sldId id="274" r:id="rId3"/>
    <p:sldId id="295" r:id="rId4"/>
    <p:sldId id="301" r:id="rId5"/>
    <p:sldId id="294" r:id="rId6"/>
    <p:sldId id="300" r:id="rId7"/>
    <p:sldId id="297" r:id="rId8"/>
    <p:sldId id="296" r:id="rId9"/>
    <p:sldId id="278" r:id="rId10"/>
    <p:sldId id="280" r:id="rId11"/>
    <p:sldId id="302" r:id="rId12"/>
    <p:sldId id="303" r:id="rId13"/>
    <p:sldId id="309" r:id="rId14"/>
    <p:sldId id="305" r:id="rId15"/>
    <p:sldId id="308" r:id="rId16"/>
    <p:sldId id="304" r:id="rId17"/>
    <p:sldId id="310" r:id="rId18"/>
    <p:sldId id="311" r:id="rId19"/>
    <p:sldId id="306" r:id="rId20"/>
    <p:sldId id="293"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59E852D-E3F5-4D4B-85D4-B65C22CA06FC}">
          <p14:sldIdLst>
            <p14:sldId id="272"/>
          </p14:sldIdLst>
        </p14:section>
        <p14:section name="Section sans titre" id="{16935B02-0BEE-4B31-9FF2-E244A7D4E73A}">
          <p14:sldIdLst>
            <p14:sldId id="274"/>
            <p14:sldId id="295"/>
            <p14:sldId id="301"/>
            <p14:sldId id="294"/>
            <p14:sldId id="300"/>
            <p14:sldId id="297"/>
            <p14:sldId id="296"/>
            <p14:sldId id="278"/>
            <p14:sldId id="280"/>
            <p14:sldId id="302"/>
            <p14:sldId id="303"/>
            <p14:sldId id="309"/>
            <p14:sldId id="305"/>
            <p14:sldId id="308"/>
            <p14:sldId id="304"/>
            <p14:sldId id="310"/>
            <p14:sldId id="311"/>
            <p14:sldId id="306"/>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9" autoAdjust="0"/>
    <p:restoredTop sz="94660"/>
  </p:normalViewPr>
  <p:slideViewPr>
    <p:cSldViewPr snapToGrid="0">
      <p:cViewPr varScale="1">
        <p:scale>
          <a:sx n="69" d="100"/>
          <a:sy n="69" d="100"/>
        </p:scale>
        <p:origin x="7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76D56-1E78-4F12-B9FB-887F329DF85A}" type="datetimeFigureOut">
              <a:rPr lang="fr-FR" smtClean="0"/>
              <a:t>12/11/2024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5E667-7834-4EDA-885F-61A8EEA866FA}" type="slidenum">
              <a:rPr lang="fr-FR" smtClean="0"/>
              <a:t>‹N°›</a:t>
            </a:fld>
            <a:endParaRPr lang="fr-FR"/>
          </a:p>
        </p:txBody>
      </p:sp>
    </p:spTree>
    <p:extLst>
      <p:ext uri="{BB962C8B-B14F-4D97-AF65-F5344CB8AC3E}">
        <p14:creationId xmlns:p14="http://schemas.microsoft.com/office/powerpoint/2010/main" val="383818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769FCE-0163-4891-9115-537ADD3333D1}" type="slidenum">
              <a:rPr lang="fr-FR">
                <a:solidFill>
                  <a:prstClr val="black"/>
                </a:solidFill>
              </a:rPr>
              <a:pPr/>
              <a:t>20</a:t>
            </a:fld>
            <a:endParaRPr lang="fr-FR" dirty="0">
              <a:solidFill>
                <a:prstClr val="black"/>
              </a:solidFill>
            </a:endParaRPr>
          </a:p>
        </p:txBody>
      </p:sp>
      <p:sp>
        <p:nvSpPr>
          <p:cNvPr id="5" name="Espace réservé de l'en-tête 4"/>
          <p:cNvSpPr>
            <a:spLocks noGrp="1"/>
          </p:cNvSpPr>
          <p:nvPr>
            <p:ph type="hdr" sz="quarter" idx="11"/>
          </p:nvPr>
        </p:nvSpPr>
        <p:spPr/>
        <p:txBody>
          <a:bodyPr/>
          <a:lstStyle/>
          <a:p>
            <a:endParaRPr lang="fr-FR" dirty="0">
              <a:solidFill>
                <a:prstClr val="black"/>
              </a:solidFill>
            </a:endParaRPr>
          </a:p>
        </p:txBody>
      </p:sp>
    </p:spTree>
    <p:extLst>
      <p:ext uri="{BB962C8B-B14F-4D97-AF65-F5344CB8AC3E}">
        <p14:creationId xmlns:p14="http://schemas.microsoft.com/office/powerpoint/2010/main" val="218916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4778C-197E-C98A-A1C5-E315CB14208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EED232A-C940-8D39-6541-EDA85D98D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BBB948-4FC6-9401-38C5-38482BD3C046}"/>
              </a:ext>
            </a:extLst>
          </p:cNvPr>
          <p:cNvSpPr>
            <a:spLocks noGrp="1"/>
          </p:cNvSpPr>
          <p:nvPr>
            <p:ph type="dt" sz="half" idx="10"/>
          </p:nvPr>
        </p:nvSpPr>
        <p:spPr/>
        <p:txBody>
          <a:bodyPr/>
          <a:lstStyle/>
          <a:p>
            <a:fld id="{E4C01C89-2093-48E4-9F12-7CC15838C08B}"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A4711929-9160-0669-F589-581DFC02A1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E9A954-8959-46C0-BE34-2AB5253E524B}"/>
              </a:ext>
            </a:extLst>
          </p:cNvPr>
          <p:cNvSpPr>
            <a:spLocks noGrp="1"/>
          </p:cNvSpPr>
          <p:nvPr>
            <p:ph type="sldNum" sz="quarter" idx="12"/>
          </p:nvPr>
        </p:nvSpPr>
        <p:spPr/>
        <p:txBody>
          <a:bodyPr/>
          <a:lstStyle/>
          <a:p>
            <a:fld id="{33EC90DD-17D6-4201-B651-2458962BCD2E}" type="slidenum">
              <a:rPr lang="fr-FR" smtClean="0"/>
              <a:t>‹N°›</a:t>
            </a:fld>
            <a:endParaRPr lang="fr-FR"/>
          </a:p>
        </p:txBody>
      </p:sp>
    </p:spTree>
    <p:extLst>
      <p:ext uri="{BB962C8B-B14F-4D97-AF65-F5344CB8AC3E}">
        <p14:creationId xmlns:p14="http://schemas.microsoft.com/office/powerpoint/2010/main" val="330989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2B0C0-A482-1D7F-5D12-7DD49FB6B11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760997F-CCE6-A275-8804-8C2B4F7AFBA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0EAFFB-69DA-73A5-9453-ED8C2E7738E9}"/>
              </a:ext>
            </a:extLst>
          </p:cNvPr>
          <p:cNvSpPr>
            <a:spLocks noGrp="1"/>
          </p:cNvSpPr>
          <p:nvPr>
            <p:ph type="dt" sz="half" idx="10"/>
          </p:nvPr>
        </p:nvSpPr>
        <p:spPr/>
        <p:txBody>
          <a:bodyPr/>
          <a:lstStyle/>
          <a:p>
            <a:fld id="{E4C01C89-2093-48E4-9F12-7CC15838C08B}"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EB2F115A-235A-C747-E8B4-4D98AE071D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EDCD33-8522-0F44-7265-3B66415C63A8}"/>
              </a:ext>
            </a:extLst>
          </p:cNvPr>
          <p:cNvSpPr>
            <a:spLocks noGrp="1"/>
          </p:cNvSpPr>
          <p:nvPr>
            <p:ph type="sldNum" sz="quarter" idx="12"/>
          </p:nvPr>
        </p:nvSpPr>
        <p:spPr/>
        <p:txBody>
          <a:bodyPr/>
          <a:lstStyle/>
          <a:p>
            <a:fld id="{33EC90DD-17D6-4201-B651-2458962BCD2E}" type="slidenum">
              <a:rPr lang="fr-FR" smtClean="0"/>
              <a:t>‹N°›</a:t>
            </a:fld>
            <a:endParaRPr lang="fr-FR"/>
          </a:p>
        </p:txBody>
      </p:sp>
    </p:spTree>
    <p:extLst>
      <p:ext uri="{BB962C8B-B14F-4D97-AF65-F5344CB8AC3E}">
        <p14:creationId xmlns:p14="http://schemas.microsoft.com/office/powerpoint/2010/main" val="181292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FACF5C4-8F25-DF0A-3EE4-B4147148D59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4CAD03F-B5C8-D29E-9953-4AFA53DD56E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7160D0-6897-4EC4-450F-8D32301A9E6C}"/>
              </a:ext>
            </a:extLst>
          </p:cNvPr>
          <p:cNvSpPr>
            <a:spLocks noGrp="1"/>
          </p:cNvSpPr>
          <p:nvPr>
            <p:ph type="dt" sz="half" idx="10"/>
          </p:nvPr>
        </p:nvSpPr>
        <p:spPr/>
        <p:txBody>
          <a:bodyPr/>
          <a:lstStyle/>
          <a:p>
            <a:fld id="{E4C01C89-2093-48E4-9F12-7CC15838C08B}"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5EA913BF-E746-75F8-B894-D6BA4A110A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030AA4-7C34-09C8-6D20-00B4241C2AF9}"/>
              </a:ext>
            </a:extLst>
          </p:cNvPr>
          <p:cNvSpPr>
            <a:spLocks noGrp="1"/>
          </p:cNvSpPr>
          <p:nvPr>
            <p:ph type="sldNum" sz="quarter" idx="12"/>
          </p:nvPr>
        </p:nvSpPr>
        <p:spPr/>
        <p:txBody>
          <a:bodyPr/>
          <a:lstStyle/>
          <a:p>
            <a:fld id="{33EC90DD-17D6-4201-B651-2458962BCD2E}" type="slidenum">
              <a:rPr lang="fr-FR" smtClean="0"/>
              <a:t>‹N°›</a:t>
            </a:fld>
            <a:endParaRPr lang="fr-FR"/>
          </a:p>
        </p:txBody>
      </p:sp>
    </p:spTree>
    <p:extLst>
      <p:ext uri="{BB962C8B-B14F-4D97-AF65-F5344CB8AC3E}">
        <p14:creationId xmlns:p14="http://schemas.microsoft.com/office/powerpoint/2010/main" val="294039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8F3D5B-09C9-AB4A-51F7-923D7A1713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AC2500-D8D6-6469-781A-C74C58447C3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1ADF14-3841-67DE-53BE-EA72A6A980A9}"/>
              </a:ext>
            </a:extLst>
          </p:cNvPr>
          <p:cNvSpPr>
            <a:spLocks noGrp="1"/>
          </p:cNvSpPr>
          <p:nvPr>
            <p:ph type="dt" sz="half" idx="10"/>
          </p:nvPr>
        </p:nvSpPr>
        <p:spPr/>
        <p:txBody>
          <a:bodyPr/>
          <a:lstStyle/>
          <a:p>
            <a:fld id="{E4C01C89-2093-48E4-9F12-7CC15838C08B}"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71109C8F-CD45-539D-A841-F2A7EEF603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135B11-93AF-E928-1C77-BE80F8A77F38}"/>
              </a:ext>
            </a:extLst>
          </p:cNvPr>
          <p:cNvSpPr>
            <a:spLocks noGrp="1"/>
          </p:cNvSpPr>
          <p:nvPr>
            <p:ph type="sldNum" sz="quarter" idx="12"/>
          </p:nvPr>
        </p:nvSpPr>
        <p:spPr/>
        <p:txBody>
          <a:bodyPr/>
          <a:lstStyle/>
          <a:p>
            <a:fld id="{33EC90DD-17D6-4201-B651-2458962BCD2E}" type="slidenum">
              <a:rPr lang="fr-FR" smtClean="0"/>
              <a:t>‹N°›</a:t>
            </a:fld>
            <a:endParaRPr lang="fr-FR"/>
          </a:p>
        </p:txBody>
      </p:sp>
    </p:spTree>
    <p:extLst>
      <p:ext uri="{BB962C8B-B14F-4D97-AF65-F5344CB8AC3E}">
        <p14:creationId xmlns:p14="http://schemas.microsoft.com/office/powerpoint/2010/main" val="236891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BD6AE-589C-6EB5-349B-9FD5B70158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5E18576-4564-579D-DE11-60D7A7889D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2F6F3C0-3A87-D50F-C319-83A5A19C4C74}"/>
              </a:ext>
            </a:extLst>
          </p:cNvPr>
          <p:cNvSpPr>
            <a:spLocks noGrp="1"/>
          </p:cNvSpPr>
          <p:nvPr>
            <p:ph type="dt" sz="half" idx="10"/>
          </p:nvPr>
        </p:nvSpPr>
        <p:spPr/>
        <p:txBody>
          <a:bodyPr/>
          <a:lstStyle/>
          <a:p>
            <a:fld id="{E4C01C89-2093-48E4-9F12-7CC15838C08B}"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320627F5-B1AD-4B5A-603B-6A4093F6D5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25B344E-8EC4-4EB7-318E-AA753FCC5C51}"/>
              </a:ext>
            </a:extLst>
          </p:cNvPr>
          <p:cNvSpPr>
            <a:spLocks noGrp="1"/>
          </p:cNvSpPr>
          <p:nvPr>
            <p:ph type="sldNum" sz="quarter" idx="12"/>
          </p:nvPr>
        </p:nvSpPr>
        <p:spPr/>
        <p:txBody>
          <a:bodyPr/>
          <a:lstStyle/>
          <a:p>
            <a:fld id="{33EC90DD-17D6-4201-B651-2458962BCD2E}" type="slidenum">
              <a:rPr lang="fr-FR" smtClean="0"/>
              <a:t>‹N°›</a:t>
            </a:fld>
            <a:endParaRPr lang="fr-FR"/>
          </a:p>
        </p:txBody>
      </p:sp>
    </p:spTree>
    <p:extLst>
      <p:ext uri="{BB962C8B-B14F-4D97-AF65-F5344CB8AC3E}">
        <p14:creationId xmlns:p14="http://schemas.microsoft.com/office/powerpoint/2010/main" val="249942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617D5-5208-FEA3-A95A-B927EB74E1E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28F80D0-2E6D-3EB2-51F2-242193CDA14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81505E-B1F7-6D22-86AF-AB8AB1C33D6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3E60B7-A18E-A65E-6CE9-411142329615}"/>
              </a:ext>
            </a:extLst>
          </p:cNvPr>
          <p:cNvSpPr>
            <a:spLocks noGrp="1"/>
          </p:cNvSpPr>
          <p:nvPr>
            <p:ph type="dt" sz="half" idx="10"/>
          </p:nvPr>
        </p:nvSpPr>
        <p:spPr/>
        <p:txBody>
          <a:bodyPr/>
          <a:lstStyle/>
          <a:p>
            <a:fld id="{E4C01C89-2093-48E4-9F12-7CC15838C08B}"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5C6AC823-CECB-6C25-7D04-647FC6015A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BD4F8D-A7D1-9961-93F3-DA73E82709BD}"/>
              </a:ext>
            </a:extLst>
          </p:cNvPr>
          <p:cNvSpPr>
            <a:spLocks noGrp="1"/>
          </p:cNvSpPr>
          <p:nvPr>
            <p:ph type="sldNum" sz="quarter" idx="12"/>
          </p:nvPr>
        </p:nvSpPr>
        <p:spPr/>
        <p:txBody>
          <a:bodyPr/>
          <a:lstStyle/>
          <a:p>
            <a:fld id="{33EC90DD-17D6-4201-B651-2458962BCD2E}" type="slidenum">
              <a:rPr lang="fr-FR" smtClean="0"/>
              <a:t>‹N°›</a:t>
            </a:fld>
            <a:endParaRPr lang="fr-FR"/>
          </a:p>
        </p:txBody>
      </p:sp>
    </p:spTree>
    <p:extLst>
      <p:ext uri="{BB962C8B-B14F-4D97-AF65-F5344CB8AC3E}">
        <p14:creationId xmlns:p14="http://schemas.microsoft.com/office/powerpoint/2010/main" val="71045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D69E6A-52C2-39C4-57B8-AB50DF77858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DF7218-4866-AAE4-8812-930CA6141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269EE7E-6551-3AFA-7374-23490BFBD7F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8FF25FE-EFF4-BFBE-1C6F-725EF0EC65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CBE3A1E-564E-9671-CB8C-7509CEB4010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531BEC-8EE6-ACB6-04C8-C021F056A965}"/>
              </a:ext>
            </a:extLst>
          </p:cNvPr>
          <p:cNvSpPr>
            <a:spLocks noGrp="1"/>
          </p:cNvSpPr>
          <p:nvPr>
            <p:ph type="dt" sz="half" idx="10"/>
          </p:nvPr>
        </p:nvSpPr>
        <p:spPr/>
        <p:txBody>
          <a:bodyPr/>
          <a:lstStyle/>
          <a:p>
            <a:fld id="{E4C01C89-2093-48E4-9F12-7CC15838C08B}" type="datetimeFigureOut">
              <a:rPr lang="fr-FR" smtClean="0"/>
              <a:t>12/11/2024</a:t>
            </a:fld>
            <a:endParaRPr lang="fr-FR"/>
          </a:p>
        </p:txBody>
      </p:sp>
      <p:sp>
        <p:nvSpPr>
          <p:cNvPr id="8" name="Espace réservé du pied de page 7">
            <a:extLst>
              <a:ext uri="{FF2B5EF4-FFF2-40B4-BE49-F238E27FC236}">
                <a16:creationId xmlns:a16="http://schemas.microsoft.com/office/drawing/2014/main" id="{15C116BF-B9FB-0D88-D99C-3DAB3C46029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9208149-776A-9BCA-8987-5874DB153304}"/>
              </a:ext>
            </a:extLst>
          </p:cNvPr>
          <p:cNvSpPr>
            <a:spLocks noGrp="1"/>
          </p:cNvSpPr>
          <p:nvPr>
            <p:ph type="sldNum" sz="quarter" idx="12"/>
          </p:nvPr>
        </p:nvSpPr>
        <p:spPr/>
        <p:txBody>
          <a:bodyPr/>
          <a:lstStyle/>
          <a:p>
            <a:fld id="{33EC90DD-17D6-4201-B651-2458962BCD2E}" type="slidenum">
              <a:rPr lang="fr-FR" smtClean="0"/>
              <a:t>‹N°›</a:t>
            </a:fld>
            <a:endParaRPr lang="fr-FR"/>
          </a:p>
        </p:txBody>
      </p:sp>
    </p:spTree>
    <p:extLst>
      <p:ext uri="{BB962C8B-B14F-4D97-AF65-F5344CB8AC3E}">
        <p14:creationId xmlns:p14="http://schemas.microsoft.com/office/powerpoint/2010/main" val="203915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79B09B-4087-AAEE-72D2-E10E0F28BBE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888417F-AF4B-9125-14D2-64C1C0911CB0}"/>
              </a:ext>
            </a:extLst>
          </p:cNvPr>
          <p:cNvSpPr>
            <a:spLocks noGrp="1"/>
          </p:cNvSpPr>
          <p:nvPr>
            <p:ph type="dt" sz="half" idx="10"/>
          </p:nvPr>
        </p:nvSpPr>
        <p:spPr/>
        <p:txBody>
          <a:bodyPr/>
          <a:lstStyle/>
          <a:p>
            <a:fld id="{E4C01C89-2093-48E4-9F12-7CC15838C08B}" type="datetimeFigureOut">
              <a:rPr lang="fr-FR" smtClean="0"/>
              <a:t>12/11/2024</a:t>
            </a:fld>
            <a:endParaRPr lang="fr-FR"/>
          </a:p>
        </p:txBody>
      </p:sp>
      <p:sp>
        <p:nvSpPr>
          <p:cNvPr id="4" name="Espace réservé du pied de page 3">
            <a:extLst>
              <a:ext uri="{FF2B5EF4-FFF2-40B4-BE49-F238E27FC236}">
                <a16:creationId xmlns:a16="http://schemas.microsoft.com/office/drawing/2014/main" id="{E04E6CDF-24EF-0EE0-880A-6980D1CC2C7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2BEBE15-3C9B-EA15-AB25-ED6585989ADB}"/>
              </a:ext>
            </a:extLst>
          </p:cNvPr>
          <p:cNvSpPr>
            <a:spLocks noGrp="1"/>
          </p:cNvSpPr>
          <p:nvPr>
            <p:ph type="sldNum" sz="quarter" idx="12"/>
          </p:nvPr>
        </p:nvSpPr>
        <p:spPr/>
        <p:txBody>
          <a:bodyPr/>
          <a:lstStyle/>
          <a:p>
            <a:fld id="{33EC90DD-17D6-4201-B651-2458962BCD2E}" type="slidenum">
              <a:rPr lang="fr-FR" smtClean="0"/>
              <a:t>‹N°›</a:t>
            </a:fld>
            <a:endParaRPr lang="fr-FR"/>
          </a:p>
        </p:txBody>
      </p:sp>
    </p:spTree>
    <p:extLst>
      <p:ext uri="{BB962C8B-B14F-4D97-AF65-F5344CB8AC3E}">
        <p14:creationId xmlns:p14="http://schemas.microsoft.com/office/powerpoint/2010/main" val="220399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EC3574B-B599-EAAD-B3CE-30763CABCE20}"/>
              </a:ext>
            </a:extLst>
          </p:cNvPr>
          <p:cNvSpPr>
            <a:spLocks noGrp="1"/>
          </p:cNvSpPr>
          <p:nvPr>
            <p:ph type="dt" sz="half" idx="10"/>
          </p:nvPr>
        </p:nvSpPr>
        <p:spPr/>
        <p:txBody>
          <a:bodyPr/>
          <a:lstStyle/>
          <a:p>
            <a:fld id="{E4C01C89-2093-48E4-9F12-7CC15838C08B}" type="datetimeFigureOut">
              <a:rPr lang="fr-FR" smtClean="0"/>
              <a:t>12/11/2024</a:t>
            </a:fld>
            <a:endParaRPr lang="fr-FR"/>
          </a:p>
        </p:txBody>
      </p:sp>
      <p:sp>
        <p:nvSpPr>
          <p:cNvPr id="3" name="Espace réservé du pied de page 2">
            <a:extLst>
              <a:ext uri="{FF2B5EF4-FFF2-40B4-BE49-F238E27FC236}">
                <a16:creationId xmlns:a16="http://schemas.microsoft.com/office/drawing/2014/main" id="{39C022B6-7AAD-5B89-7606-5185C88854F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35F8B67-481B-8580-8477-284811DC5480}"/>
              </a:ext>
            </a:extLst>
          </p:cNvPr>
          <p:cNvSpPr>
            <a:spLocks noGrp="1"/>
          </p:cNvSpPr>
          <p:nvPr>
            <p:ph type="sldNum" sz="quarter" idx="12"/>
          </p:nvPr>
        </p:nvSpPr>
        <p:spPr/>
        <p:txBody>
          <a:bodyPr/>
          <a:lstStyle/>
          <a:p>
            <a:fld id="{33EC90DD-17D6-4201-B651-2458962BCD2E}" type="slidenum">
              <a:rPr lang="fr-FR" smtClean="0"/>
              <a:t>‹N°›</a:t>
            </a:fld>
            <a:endParaRPr lang="fr-FR"/>
          </a:p>
        </p:txBody>
      </p:sp>
    </p:spTree>
    <p:extLst>
      <p:ext uri="{BB962C8B-B14F-4D97-AF65-F5344CB8AC3E}">
        <p14:creationId xmlns:p14="http://schemas.microsoft.com/office/powerpoint/2010/main" val="80532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22E08-F2C7-2934-A3A2-BB4E64829D4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C99F956-FED6-6735-BE4F-A9B7317DAB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FFB15C5-CB27-C120-0C6C-7AC4C3E62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9D4ACB9-6333-9A40-8BC9-41621C48B64B}"/>
              </a:ext>
            </a:extLst>
          </p:cNvPr>
          <p:cNvSpPr>
            <a:spLocks noGrp="1"/>
          </p:cNvSpPr>
          <p:nvPr>
            <p:ph type="dt" sz="half" idx="10"/>
          </p:nvPr>
        </p:nvSpPr>
        <p:spPr/>
        <p:txBody>
          <a:bodyPr/>
          <a:lstStyle/>
          <a:p>
            <a:fld id="{E4C01C89-2093-48E4-9F12-7CC15838C08B}"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E517B75C-6646-3385-9709-1E4416A27C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2F3512-01B4-8116-C3C3-A0FAA6B93151}"/>
              </a:ext>
            </a:extLst>
          </p:cNvPr>
          <p:cNvSpPr>
            <a:spLocks noGrp="1"/>
          </p:cNvSpPr>
          <p:nvPr>
            <p:ph type="sldNum" sz="quarter" idx="12"/>
          </p:nvPr>
        </p:nvSpPr>
        <p:spPr/>
        <p:txBody>
          <a:bodyPr/>
          <a:lstStyle/>
          <a:p>
            <a:fld id="{33EC90DD-17D6-4201-B651-2458962BCD2E}" type="slidenum">
              <a:rPr lang="fr-FR" smtClean="0"/>
              <a:t>‹N°›</a:t>
            </a:fld>
            <a:endParaRPr lang="fr-FR"/>
          </a:p>
        </p:txBody>
      </p:sp>
    </p:spTree>
    <p:extLst>
      <p:ext uri="{BB962C8B-B14F-4D97-AF65-F5344CB8AC3E}">
        <p14:creationId xmlns:p14="http://schemas.microsoft.com/office/powerpoint/2010/main" val="166145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CD130A-4B95-9C1E-E630-59BF080942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7D829A1-C4A9-2FB9-ADBB-F1EAB9105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243C9EA-8265-F87A-429C-83273F0B7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4FFE98-B999-D2BB-C199-46AE9D459D9B}"/>
              </a:ext>
            </a:extLst>
          </p:cNvPr>
          <p:cNvSpPr>
            <a:spLocks noGrp="1"/>
          </p:cNvSpPr>
          <p:nvPr>
            <p:ph type="dt" sz="half" idx="10"/>
          </p:nvPr>
        </p:nvSpPr>
        <p:spPr/>
        <p:txBody>
          <a:bodyPr/>
          <a:lstStyle/>
          <a:p>
            <a:fld id="{E4C01C89-2093-48E4-9F12-7CC15838C08B}"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5EF30A98-59B5-B339-6162-5942D8A9FD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FB6CED-FBDA-30AF-3230-EF8E72C4BF83}"/>
              </a:ext>
            </a:extLst>
          </p:cNvPr>
          <p:cNvSpPr>
            <a:spLocks noGrp="1"/>
          </p:cNvSpPr>
          <p:nvPr>
            <p:ph type="sldNum" sz="quarter" idx="12"/>
          </p:nvPr>
        </p:nvSpPr>
        <p:spPr/>
        <p:txBody>
          <a:bodyPr/>
          <a:lstStyle/>
          <a:p>
            <a:fld id="{33EC90DD-17D6-4201-B651-2458962BCD2E}" type="slidenum">
              <a:rPr lang="fr-FR" smtClean="0"/>
              <a:t>‹N°›</a:t>
            </a:fld>
            <a:endParaRPr lang="fr-FR"/>
          </a:p>
        </p:txBody>
      </p:sp>
    </p:spTree>
    <p:extLst>
      <p:ext uri="{BB962C8B-B14F-4D97-AF65-F5344CB8AC3E}">
        <p14:creationId xmlns:p14="http://schemas.microsoft.com/office/powerpoint/2010/main" val="66423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DB77061-AF97-96AE-B6C1-0E71B6D9C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5FAC404-7FD4-D46C-2380-34DE313C9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692F97-7543-4891-6F41-F34CFDC99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01C89-2093-48E4-9F12-7CC15838C08B}"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EDFC2A4F-4346-C41E-63B0-51F28C3D8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5ADA734-8BD5-F698-E0D1-A42D35F4B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C90DD-17D6-4201-B651-2458962BCD2E}" type="slidenum">
              <a:rPr lang="fr-FR" smtClean="0"/>
              <a:t>‹N°›</a:t>
            </a:fld>
            <a:endParaRPr lang="fr-FR"/>
          </a:p>
        </p:txBody>
      </p:sp>
    </p:spTree>
    <p:extLst>
      <p:ext uri="{BB962C8B-B14F-4D97-AF65-F5344CB8AC3E}">
        <p14:creationId xmlns:p14="http://schemas.microsoft.com/office/powerpoint/2010/main" val="180874562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54546" y="874055"/>
            <a:ext cx="6336406" cy="646331"/>
          </a:xfrm>
          <a:prstGeom prst="rect">
            <a:avLst/>
          </a:prstGeom>
          <a:noFill/>
        </p:spPr>
        <p:txBody>
          <a:bodyPr wrap="square" rtlCol="0">
            <a:spAutoFit/>
          </a:bodyPr>
          <a:lstStyle/>
          <a:p>
            <a:pPr algn="just"/>
            <a:r>
              <a:rPr lang="fr-FR" sz="3600" dirty="0">
                <a:solidFill>
                  <a:schemeClr val="bg1"/>
                </a:solidFill>
                <a:latin typeface="Rockwell" panose="02060603020205020403" pitchFamily="18" charset="0"/>
              </a:rPr>
              <a:t>Titre du Projet :</a:t>
            </a: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4494817" y="109468"/>
            <a:ext cx="3206882" cy="2021486"/>
          </a:xfrm>
          <a:prstGeom prst="rect">
            <a:avLst/>
          </a:prstGeom>
          <a:noFill/>
          <a:ln>
            <a:noFill/>
          </a:ln>
        </p:spPr>
      </p:pic>
      <p:sp>
        <p:nvSpPr>
          <p:cNvPr id="4" name="Ellipse 3"/>
          <p:cNvSpPr/>
          <p:nvPr/>
        </p:nvSpPr>
        <p:spPr>
          <a:xfrm>
            <a:off x="443060" y="2375555"/>
            <a:ext cx="11481847" cy="3638745"/>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fr-FR" sz="5400" b="1" dirty="0">
                <a:solidFill>
                  <a:srgbClr val="0070C0"/>
                </a:solidFill>
              </a:rPr>
              <a:t>Association Interprofessionnelle du Coton du Burkina </a:t>
            </a:r>
          </a:p>
          <a:p>
            <a:pPr algn="ctr"/>
            <a:r>
              <a:rPr lang="fr-FR" sz="5400" b="1" dirty="0">
                <a:solidFill>
                  <a:srgbClr val="0070C0"/>
                </a:solidFill>
              </a:rPr>
              <a:t>(AICB)</a:t>
            </a:r>
          </a:p>
          <a:p>
            <a:pPr algn="ctr"/>
            <a:endParaRPr lang="fr-FR" dirty="0"/>
          </a:p>
        </p:txBody>
      </p:sp>
    </p:spTree>
    <p:extLst>
      <p:ext uri="{BB962C8B-B14F-4D97-AF65-F5344CB8AC3E}">
        <p14:creationId xmlns:p14="http://schemas.microsoft.com/office/powerpoint/2010/main" val="423212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83956" y="199946"/>
            <a:ext cx="9075679" cy="646331"/>
          </a:xfrm>
          <a:prstGeom prst="rect">
            <a:avLst/>
          </a:prstGeom>
          <a:solidFill>
            <a:schemeClr val="accent6">
              <a:lumMod val="40000"/>
              <a:lumOff val="60000"/>
            </a:schemeClr>
          </a:solidFill>
        </p:spPr>
        <p:txBody>
          <a:bodyPr wrap="square" rtlCol="0">
            <a:spAutoFit/>
          </a:bodyPr>
          <a:lstStyle>
            <a:defPPr>
              <a:defRPr lang="fr-FR"/>
            </a:defPPr>
            <a:lvl1pPr algn="ctr">
              <a:defRPr sz="3600">
                <a:solidFill>
                  <a:srgbClr val="0070C0"/>
                </a:solidFill>
                <a:latin typeface="Rockwell" panose="02060603020205020403" pitchFamily="18" charset="0"/>
              </a:defRPr>
            </a:lvl1pPr>
          </a:lstStyle>
          <a:p>
            <a:r>
              <a:rPr lang="fr-FR" b="1" dirty="0"/>
              <a:t>Missions </a:t>
            </a:r>
            <a:r>
              <a:rPr lang="fr-FR" sz="1600" b="1" dirty="0"/>
              <a:t>(1/3)</a:t>
            </a:r>
          </a:p>
        </p:txBody>
      </p:sp>
      <p:sp>
        <p:nvSpPr>
          <p:cNvPr id="6" name="ZoneTexte 5"/>
          <p:cNvSpPr txBox="1"/>
          <p:nvPr/>
        </p:nvSpPr>
        <p:spPr>
          <a:xfrm>
            <a:off x="393290" y="846277"/>
            <a:ext cx="11588177" cy="6371424"/>
          </a:xfrm>
          <a:prstGeom prst="rect">
            <a:avLst/>
          </a:prstGeom>
          <a:noFill/>
        </p:spPr>
        <p:txBody>
          <a:bodyPr wrap="square" rtlCol="0">
            <a:spAutoFit/>
          </a:bodyPr>
          <a:lstStyle>
            <a:defPPr>
              <a:defRPr lang="fr-FR"/>
            </a:defPPr>
            <a:lvl1pPr defTabSz="457200">
              <a:lnSpc>
                <a:spcPct val="150000"/>
              </a:lnSpc>
              <a:spcAft>
                <a:spcPts val="800"/>
              </a:spcAft>
              <a:defRPr b="0">
                <a:effectLst/>
                <a:ea typeface="Calibri" panose="020F0502020204030204" pitchFamily="34"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pPr algn="just"/>
            <a:r>
              <a:rPr lang="fr-FR" dirty="0">
                <a:latin typeface="+mj-lt"/>
              </a:rPr>
              <a:t>L’AICB a pour missions principales de : </a:t>
            </a:r>
          </a:p>
          <a:p>
            <a:pPr marL="285750" indent="-285750" algn="just">
              <a:buFont typeface="Wingdings" panose="05000000000000000000" pitchFamily="2" charset="2"/>
              <a:buChar char="§"/>
            </a:pPr>
            <a:r>
              <a:rPr lang="fr-FR" dirty="0">
                <a:latin typeface="+mj-lt"/>
              </a:rPr>
              <a:t>Développer la concertation entre les différents acteurs des maillons de la filière coton afin de faciliter l’harmonisation de leurs positions et d’améliorer entre eux, la communication et les échanges ; </a:t>
            </a:r>
          </a:p>
          <a:p>
            <a:pPr marL="285750" indent="-285750" algn="just">
              <a:buFont typeface="Wingdings" panose="05000000000000000000" pitchFamily="2" charset="2"/>
              <a:buChar char="§"/>
            </a:pPr>
            <a:r>
              <a:rPr lang="fr-FR" dirty="0">
                <a:latin typeface="+mj-lt"/>
              </a:rPr>
              <a:t>Promouvoir et gérer les accords interprofessionnels entre les différents acteurs des maillons en veillant à l’application des mécanismes qui y sont contenus, notamment, la fixation du prix d’achat du coton graine, la détermination des conditions de cession des intrants agricoles aux producteurs, la définition des standards du coton graine, la gestion du Fonds de Lissage des prix d’achat du coton graine, la gestion du Fonds Intrants Coton, ainsi que des instruments et mécanismes financiers dont l’Association se serait dotée ;</a:t>
            </a:r>
          </a:p>
          <a:p>
            <a:pPr marL="285750" indent="-285750" algn="just">
              <a:buFont typeface="Wingdings" panose="05000000000000000000" pitchFamily="2" charset="2"/>
              <a:buChar char="§"/>
            </a:pPr>
            <a:r>
              <a:rPr lang="fr-FR" dirty="0">
                <a:latin typeface="+mj-lt"/>
              </a:rPr>
              <a:t>Promouvoir et garantir la qualité des produits de la filière et la création de labels ;</a:t>
            </a:r>
          </a:p>
          <a:p>
            <a:pPr marL="285750" indent="-285750" algn="just">
              <a:buFont typeface="Wingdings" panose="05000000000000000000" pitchFamily="2" charset="2"/>
              <a:buChar char="§"/>
            </a:pPr>
            <a:r>
              <a:rPr lang="fr-FR" dirty="0">
                <a:latin typeface="+mj-lt"/>
              </a:rPr>
              <a:t>représenter et défendre les intérêts de la filière, en servant d’interface entre les différents acteurs de la filière et les tiers pour la définition des politiques, des stratégies et des méthodes de promotion de la filière ;</a:t>
            </a:r>
          </a:p>
          <a:p>
            <a:endParaRPr lang="fr-FR" dirty="0"/>
          </a:p>
        </p:txBody>
      </p:sp>
    </p:spTree>
    <p:extLst>
      <p:ext uri="{BB962C8B-B14F-4D97-AF65-F5344CB8AC3E}">
        <p14:creationId xmlns:p14="http://schemas.microsoft.com/office/powerpoint/2010/main" val="860675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41BCE-5FA6-0E02-A2B1-DD6849BABD63}"/>
              </a:ext>
            </a:extLst>
          </p:cNvPr>
          <p:cNvSpPr>
            <a:spLocks noGrp="1"/>
          </p:cNvSpPr>
          <p:nvPr>
            <p:ph type="title"/>
          </p:nvPr>
        </p:nvSpPr>
        <p:spPr>
          <a:xfrm>
            <a:off x="838199" y="87993"/>
            <a:ext cx="10360742" cy="590931"/>
          </a:xfrm>
          <a:solidFill>
            <a:schemeClr val="accent6">
              <a:lumMod val="40000"/>
              <a:lumOff val="60000"/>
            </a:schemeClr>
          </a:solidFill>
        </p:spPr>
        <p:txBody>
          <a:bodyPr wrap="square" rtlCol="0">
            <a:spAutoFit/>
          </a:bodyPr>
          <a:lstStyle/>
          <a:p>
            <a:pPr algn="ctr"/>
            <a:r>
              <a:rPr lang="fr-FR" sz="3600" b="1" dirty="0">
                <a:solidFill>
                  <a:srgbClr val="0070C0"/>
                </a:solidFill>
                <a:latin typeface="Rockwell" panose="02060603020205020403" pitchFamily="18" charset="0"/>
                <a:ea typeface="+mn-ea"/>
                <a:cs typeface="+mn-cs"/>
              </a:rPr>
              <a:t>Missions </a:t>
            </a:r>
            <a:r>
              <a:rPr lang="fr-FR" sz="1600" b="1" dirty="0">
                <a:solidFill>
                  <a:srgbClr val="0070C0"/>
                </a:solidFill>
                <a:latin typeface="Rockwell" panose="02060603020205020403" pitchFamily="18" charset="0"/>
                <a:ea typeface="+mn-ea"/>
                <a:cs typeface="+mn-cs"/>
              </a:rPr>
              <a:t>(2/3)</a:t>
            </a:r>
          </a:p>
        </p:txBody>
      </p:sp>
      <p:sp>
        <p:nvSpPr>
          <p:cNvPr id="3" name="Espace réservé du contenu 2">
            <a:extLst>
              <a:ext uri="{FF2B5EF4-FFF2-40B4-BE49-F238E27FC236}">
                <a16:creationId xmlns:a16="http://schemas.microsoft.com/office/drawing/2014/main" id="{E3FD77AD-E901-4B4B-EF78-A8B4D6E3C55F}"/>
              </a:ext>
            </a:extLst>
          </p:cNvPr>
          <p:cNvSpPr>
            <a:spLocks noGrp="1"/>
          </p:cNvSpPr>
          <p:nvPr>
            <p:ph idx="1"/>
          </p:nvPr>
        </p:nvSpPr>
        <p:spPr>
          <a:xfrm>
            <a:off x="292231" y="1032387"/>
            <a:ext cx="11397005" cy="4985980"/>
          </a:xfrm>
          <a:noFill/>
        </p:spPr>
        <p:txBody>
          <a:bodyPr wrap="square" rtlCol="0">
            <a:spAutoFit/>
          </a:bodyPr>
          <a:lstStyle/>
          <a:p>
            <a:pPr marL="57150" indent="-285750" algn="just" defTabSz="457200">
              <a:lnSpc>
                <a:spcPct val="150000"/>
              </a:lnSpc>
              <a:spcAft>
                <a:spcPts val="800"/>
              </a:spcAft>
              <a:buFont typeface="Wingdings" panose="05000000000000000000" pitchFamily="2" charset="2"/>
              <a:buChar char="§"/>
            </a:pPr>
            <a:r>
              <a:rPr lang="fr-FR" sz="1800" dirty="0">
                <a:latin typeface="+mj-lt"/>
                <a:ea typeface="Calibri" panose="020F0502020204030204" pitchFamily="34" charset="0"/>
                <a:cs typeface="Times New Roman" panose="02020603050405020304" pitchFamily="18" charset="0"/>
              </a:rPr>
              <a:t>développer et valoriser les fonctions et outils communs de promotion de la filière à travers notamment la recherche, la formation et l’appui-conseil ; la gestion des fonctions communes concernent entre autres :</a:t>
            </a:r>
          </a:p>
          <a:p>
            <a:pPr marL="57150" indent="-285750" algn="just" defTabSz="457200">
              <a:lnSpc>
                <a:spcPct val="150000"/>
              </a:lnSpc>
              <a:spcAft>
                <a:spcPts val="800"/>
              </a:spcAft>
              <a:buFont typeface="Wingdings" panose="05000000000000000000" pitchFamily="2" charset="2"/>
              <a:buChar char="§"/>
            </a:pPr>
            <a:r>
              <a:rPr lang="fr-FR" sz="1800" dirty="0">
                <a:latin typeface="+mj-lt"/>
                <a:ea typeface="Calibri" panose="020F0502020204030204" pitchFamily="34" charset="0"/>
                <a:cs typeface="Times New Roman" panose="02020603050405020304" pitchFamily="18" charset="0"/>
              </a:rPr>
              <a:t>la recherche cotonnière,</a:t>
            </a:r>
          </a:p>
          <a:p>
            <a:pPr marL="57150" indent="-285750" algn="just" defTabSz="457200">
              <a:lnSpc>
                <a:spcPct val="150000"/>
              </a:lnSpc>
              <a:spcAft>
                <a:spcPts val="800"/>
              </a:spcAft>
              <a:buFont typeface="Wingdings" panose="05000000000000000000" pitchFamily="2" charset="2"/>
              <a:buChar char="§"/>
            </a:pPr>
            <a:r>
              <a:rPr lang="fr-FR" sz="1800" dirty="0">
                <a:latin typeface="+mj-lt"/>
                <a:ea typeface="Calibri" panose="020F0502020204030204" pitchFamily="34" charset="0"/>
                <a:cs typeface="Times New Roman" panose="02020603050405020304" pitchFamily="18" charset="0"/>
              </a:rPr>
              <a:t>la formation et l’appui-conseil aux producteurs ;</a:t>
            </a:r>
          </a:p>
          <a:p>
            <a:pPr marL="57150" indent="-285750" algn="just" defTabSz="457200">
              <a:lnSpc>
                <a:spcPct val="150000"/>
              </a:lnSpc>
              <a:spcAft>
                <a:spcPts val="800"/>
              </a:spcAft>
              <a:buFont typeface="Wingdings" panose="05000000000000000000" pitchFamily="2" charset="2"/>
              <a:buChar char="§"/>
            </a:pPr>
            <a:r>
              <a:rPr lang="fr-FR" sz="1800" dirty="0">
                <a:latin typeface="+mj-lt"/>
                <a:ea typeface="Calibri" panose="020F0502020204030204" pitchFamily="34" charset="0"/>
                <a:cs typeface="Times New Roman" panose="02020603050405020304" pitchFamily="18" charset="0"/>
              </a:rPr>
              <a:t>le contrôle de qualité du coton graine,</a:t>
            </a:r>
          </a:p>
          <a:p>
            <a:pPr marL="57150" indent="-285750" algn="just" defTabSz="457200">
              <a:lnSpc>
                <a:spcPct val="150000"/>
              </a:lnSpc>
              <a:spcAft>
                <a:spcPts val="800"/>
              </a:spcAft>
              <a:buFont typeface="Wingdings" panose="05000000000000000000" pitchFamily="2" charset="2"/>
              <a:buChar char="§"/>
            </a:pPr>
            <a:r>
              <a:rPr lang="fr-FR" sz="1800" dirty="0">
                <a:latin typeface="+mj-lt"/>
                <a:ea typeface="Calibri" panose="020F0502020204030204" pitchFamily="34" charset="0"/>
                <a:cs typeface="Times New Roman" panose="02020603050405020304" pitchFamily="18" charset="0"/>
              </a:rPr>
              <a:t>le classement de la fibre,</a:t>
            </a:r>
          </a:p>
          <a:p>
            <a:pPr marL="57150" indent="-285750" algn="just" defTabSz="457200">
              <a:lnSpc>
                <a:spcPct val="150000"/>
              </a:lnSpc>
              <a:spcAft>
                <a:spcPts val="800"/>
              </a:spcAft>
              <a:buFont typeface="Wingdings" panose="05000000000000000000" pitchFamily="2" charset="2"/>
              <a:buChar char="§"/>
            </a:pPr>
            <a:r>
              <a:rPr lang="fr-FR" sz="1800" dirty="0">
                <a:latin typeface="+mj-lt"/>
                <a:ea typeface="Calibri" panose="020F0502020204030204" pitchFamily="34" charset="0"/>
                <a:cs typeface="Times New Roman" panose="02020603050405020304" pitchFamily="18" charset="0"/>
              </a:rPr>
              <a:t>l’élaboration d’un cahier de charges commun à toutes les sociétés cotonnières, précisant les caractéristiques  techniques des intrants ainsi que la détermination de leurs conditions de cession en vue de l’approvisionnement en intrants agricoles</a:t>
            </a:r>
            <a:r>
              <a:rPr lang="fr-FR" sz="1800" dirty="0">
                <a:latin typeface="Arial Narrow" panose="020B0606020202030204" pitchFamily="34" charset="0"/>
                <a:ea typeface="Calibri" panose="020F0502020204030204" pitchFamily="34" charset="0"/>
                <a:cs typeface="Times New Roman" panose="02020603050405020304" pitchFamily="18" charset="0"/>
              </a:rPr>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0892" y="2001960"/>
            <a:ext cx="3088049" cy="2316037"/>
          </a:xfrm>
          <a:prstGeom prst="rect">
            <a:avLst/>
          </a:prstGeom>
        </p:spPr>
      </p:pic>
      <p:sp>
        <p:nvSpPr>
          <p:cNvPr id="5" name="ZoneTexte 4"/>
          <p:cNvSpPr txBox="1"/>
          <p:nvPr/>
        </p:nvSpPr>
        <p:spPr>
          <a:xfrm>
            <a:off x="8110891" y="4317997"/>
            <a:ext cx="3578345" cy="461665"/>
          </a:xfrm>
          <a:prstGeom prst="rect">
            <a:avLst/>
          </a:prstGeom>
          <a:noFill/>
        </p:spPr>
        <p:txBody>
          <a:bodyPr wrap="square" rtlCol="0">
            <a:spAutoFit/>
          </a:bodyPr>
          <a:lstStyle/>
          <a:p>
            <a:r>
              <a:rPr lang="fr-FR" sz="1200" b="1" dirty="0"/>
              <a:t>Photo 2</a:t>
            </a:r>
            <a:r>
              <a:rPr lang="fr-FR" sz="1200" dirty="0"/>
              <a:t>: formation des formateurs sur les </a:t>
            </a:r>
            <a:r>
              <a:rPr lang="fr-FR" sz="1200" dirty="0" err="1"/>
              <a:t>jassides</a:t>
            </a:r>
            <a:r>
              <a:rPr lang="fr-FR" sz="1200" dirty="0"/>
              <a:t> à BOBO par le programme coton</a:t>
            </a:r>
            <a:endParaRPr lang="fr-FR" dirty="0"/>
          </a:p>
        </p:txBody>
      </p:sp>
    </p:spTree>
    <p:extLst>
      <p:ext uri="{BB962C8B-B14F-4D97-AF65-F5344CB8AC3E}">
        <p14:creationId xmlns:p14="http://schemas.microsoft.com/office/powerpoint/2010/main" val="557023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7214C81-4ACE-83A4-6770-D78CF7435BB0}"/>
              </a:ext>
            </a:extLst>
          </p:cNvPr>
          <p:cNvSpPr>
            <a:spLocks noGrp="1"/>
          </p:cNvSpPr>
          <p:nvPr>
            <p:ph type="title"/>
          </p:nvPr>
        </p:nvSpPr>
        <p:spPr>
          <a:xfrm>
            <a:off x="838200" y="365126"/>
            <a:ext cx="10181734" cy="586982"/>
          </a:xfrm>
          <a:solidFill>
            <a:schemeClr val="accent6">
              <a:lumMod val="40000"/>
              <a:lumOff val="60000"/>
            </a:schemeClr>
          </a:solidFill>
        </p:spPr>
        <p:txBody>
          <a:bodyPr wrap="square" rtlCol="0">
            <a:spAutoFit/>
          </a:bodyPr>
          <a:lstStyle/>
          <a:p>
            <a:pPr algn="ctr"/>
            <a:r>
              <a:rPr lang="fr-FR" sz="3600" b="1" dirty="0">
                <a:solidFill>
                  <a:srgbClr val="0070C0"/>
                </a:solidFill>
                <a:latin typeface="Rockwell" panose="02060603020205020403" pitchFamily="18" charset="0"/>
                <a:ea typeface="+mn-ea"/>
                <a:cs typeface="+mn-cs"/>
              </a:rPr>
              <a:t>Missions</a:t>
            </a:r>
            <a:r>
              <a:rPr lang="fr-FR" sz="3600" dirty="0">
                <a:solidFill>
                  <a:srgbClr val="0070C0"/>
                </a:solidFill>
                <a:latin typeface="Rockwell" panose="02060603020205020403" pitchFamily="18" charset="0"/>
                <a:ea typeface="+mn-ea"/>
                <a:cs typeface="+mn-cs"/>
              </a:rPr>
              <a:t> </a:t>
            </a:r>
            <a:r>
              <a:rPr lang="fr-FR" sz="1400" dirty="0">
                <a:solidFill>
                  <a:srgbClr val="0070C0"/>
                </a:solidFill>
                <a:latin typeface="Rockwell" panose="02060603020205020403" pitchFamily="18" charset="0"/>
                <a:ea typeface="+mn-ea"/>
                <a:cs typeface="+mn-cs"/>
              </a:rPr>
              <a:t>(3/3)</a:t>
            </a:r>
          </a:p>
        </p:txBody>
      </p:sp>
      <p:sp>
        <p:nvSpPr>
          <p:cNvPr id="3" name="Espace réservé du contenu 2">
            <a:extLst>
              <a:ext uri="{FF2B5EF4-FFF2-40B4-BE49-F238E27FC236}">
                <a16:creationId xmlns:a16="http://schemas.microsoft.com/office/drawing/2014/main" id="{51D98E22-3CF8-7286-F966-315775D3A307}"/>
              </a:ext>
            </a:extLst>
          </p:cNvPr>
          <p:cNvSpPr>
            <a:spLocks noGrp="1"/>
          </p:cNvSpPr>
          <p:nvPr>
            <p:ph idx="1"/>
          </p:nvPr>
        </p:nvSpPr>
        <p:spPr>
          <a:xfrm>
            <a:off x="207388" y="1108984"/>
            <a:ext cx="11585543" cy="5527485"/>
          </a:xfrm>
        </p:spPr>
        <p:txBody>
          <a:bodyPr>
            <a:noAutofit/>
          </a:bodyPr>
          <a:lstStyle/>
          <a:p>
            <a:pPr marL="0" algn="just" defTabSz="457200">
              <a:lnSpc>
                <a:spcPct val="150000"/>
              </a:lnSpc>
              <a:spcAft>
                <a:spcPts val="800"/>
              </a:spcAft>
            </a:pPr>
            <a:r>
              <a:rPr lang="fr-FR" sz="1800" dirty="0">
                <a:latin typeface="+mj-lt"/>
                <a:ea typeface="Calibri" panose="020F0502020204030204" pitchFamily="34" charset="0"/>
                <a:cs typeface="Times New Roman" panose="02020603050405020304" pitchFamily="18" charset="0"/>
              </a:rPr>
              <a:t>la fixation du prix d’achat du coton graine au producteur ; </a:t>
            </a:r>
          </a:p>
          <a:p>
            <a:pPr marL="0" algn="just" defTabSz="457200">
              <a:lnSpc>
                <a:spcPct val="150000"/>
              </a:lnSpc>
              <a:spcAft>
                <a:spcPts val="800"/>
              </a:spcAft>
            </a:pPr>
            <a:r>
              <a:rPr lang="fr-FR" sz="1800" dirty="0">
                <a:latin typeface="+mj-lt"/>
                <a:ea typeface="Calibri" panose="020F0502020204030204" pitchFamily="34" charset="0"/>
                <a:cs typeface="Times New Roman" panose="02020603050405020304" pitchFamily="18" charset="0"/>
              </a:rPr>
              <a:t>développer des procédures simples et des propositions de taxation, d’accès aux produits financiers et aux approvisionnements en intrants ;</a:t>
            </a:r>
          </a:p>
          <a:p>
            <a:pPr marL="0" algn="just" defTabSz="457200">
              <a:lnSpc>
                <a:spcPct val="150000"/>
              </a:lnSpc>
              <a:spcAft>
                <a:spcPts val="800"/>
              </a:spcAft>
            </a:pPr>
            <a:r>
              <a:rPr lang="fr-FR" dirty="0">
                <a:solidFill>
                  <a:schemeClr val="tx1"/>
                </a:solidFill>
                <a:latin typeface="+mj-lt"/>
                <a:ea typeface="Calibri" panose="020F0502020204030204" pitchFamily="34" charset="0"/>
                <a:cs typeface="Times New Roman" panose="02020603050405020304" pitchFamily="18" charset="0"/>
              </a:rPr>
              <a:t>La production et la distribution de semences</a:t>
            </a:r>
            <a:r>
              <a:rPr lang="fr-FR" dirty="0">
                <a:latin typeface="+mj-lt"/>
                <a:ea typeface="Calibri" panose="020F0502020204030204" pitchFamily="34" charset="0"/>
                <a:cs typeface="Times New Roman" panose="02020603050405020304" pitchFamily="18" charset="0"/>
              </a:rPr>
              <a:t>;</a:t>
            </a:r>
            <a:endParaRPr lang="fr-FR" sz="1800" dirty="0">
              <a:latin typeface="+mj-lt"/>
              <a:ea typeface="Calibri" panose="020F0502020204030204" pitchFamily="34" charset="0"/>
              <a:cs typeface="Times New Roman" panose="02020603050405020304" pitchFamily="18" charset="0"/>
            </a:endParaRPr>
          </a:p>
          <a:p>
            <a:pPr marL="0" algn="just" defTabSz="457200">
              <a:lnSpc>
                <a:spcPct val="150000"/>
              </a:lnSpc>
              <a:spcAft>
                <a:spcPts val="800"/>
              </a:spcAft>
            </a:pPr>
            <a:r>
              <a:rPr lang="fr-FR" sz="1800" dirty="0">
                <a:latin typeface="+mj-lt"/>
                <a:ea typeface="Calibri" panose="020F0502020204030204" pitchFamily="34" charset="0"/>
                <a:cs typeface="Times New Roman" panose="02020603050405020304" pitchFamily="18" charset="0"/>
              </a:rPr>
              <a:t>appuyer et dynamiser l’organisation et la formation professionnelles des acteurs de la filière ;</a:t>
            </a:r>
          </a:p>
          <a:p>
            <a:pPr marL="0" algn="just" defTabSz="457200">
              <a:lnSpc>
                <a:spcPct val="150000"/>
              </a:lnSpc>
              <a:spcAft>
                <a:spcPts val="800"/>
              </a:spcAft>
            </a:pPr>
            <a:r>
              <a:rPr lang="fr-FR" sz="1800" dirty="0">
                <a:latin typeface="+mj-lt"/>
                <a:ea typeface="Calibri" panose="020F0502020204030204" pitchFamily="34" charset="0"/>
                <a:cs typeface="Times New Roman" panose="02020603050405020304" pitchFamily="18" charset="0"/>
              </a:rPr>
              <a:t>centraliser, traiter et diffuser d’une part, les informations stratégiques sur la filière et d’autre part, les informations économiques, commerciales, agronomiques et statistiques sur le coton et les membres et les données permettant de suivre les effets ou les impacts de chaque organisation ou organisation professionnelle. </a:t>
            </a:r>
          </a:p>
          <a:p>
            <a:pPr marL="0" algn="just" defTabSz="457200">
              <a:lnSpc>
                <a:spcPct val="150000"/>
              </a:lnSpc>
              <a:spcAft>
                <a:spcPts val="800"/>
              </a:spcAft>
            </a:pPr>
            <a:r>
              <a:rPr lang="fr-FR" sz="1800" dirty="0">
                <a:latin typeface="+mj-lt"/>
                <a:ea typeface="Calibri" panose="020F0502020204030204" pitchFamily="34" charset="0"/>
                <a:cs typeface="Times New Roman" panose="02020603050405020304" pitchFamily="18" charset="0"/>
              </a:rPr>
              <a:t>Négocier avec l’Etat, la rétrocession des ressources allouées à la filière ;</a:t>
            </a:r>
          </a:p>
          <a:p>
            <a:pPr algn="just"/>
            <a:endParaRPr lang="fr-FR" sz="1800" dirty="0">
              <a:latin typeface="+mj-lt"/>
            </a:endParaRPr>
          </a:p>
        </p:txBody>
      </p:sp>
    </p:spTree>
    <p:extLst>
      <p:ext uri="{BB962C8B-B14F-4D97-AF65-F5344CB8AC3E}">
        <p14:creationId xmlns:p14="http://schemas.microsoft.com/office/powerpoint/2010/main" val="23252988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7214C81-4ACE-83A4-6770-D78CF7435BB0}"/>
              </a:ext>
            </a:extLst>
          </p:cNvPr>
          <p:cNvSpPr>
            <a:spLocks noGrp="1"/>
          </p:cNvSpPr>
          <p:nvPr>
            <p:ph type="title"/>
          </p:nvPr>
        </p:nvSpPr>
        <p:spPr>
          <a:xfrm>
            <a:off x="838200" y="365126"/>
            <a:ext cx="10181734" cy="646331"/>
          </a:xfrm>
          <a:solidFill>
            <a:schemeClr val="accent6">
              <a:lumMod val="40000"/>
              <a:lumOff val="60000"/>
            </a:schemeClr>
          </a:solidFill>
        </p:spPr>
        <p:txBody>
          <a:bodyPr wrap="square" rtlCol="0">
            <a:spAutoFit/>
          </a:bodyPr>
          <a:lstStyle/>
          <a:p>
            <a:pPr algn="ctr"/>
            <a:r>
              <a:rPr lang="fr-FR" sz="3600" b="1" dirty="0">
                <a:solidFill>
                  <a:srgbClr val="0070C0"/>
                </a:solidFill>
                <a:latin typeface="Rockwell" panose="02060603020205020403" pitchFamily="18" charset="0"/>
                <a:ea typeface="+mn-ea"/>
                <a:cs typeface="+mn-cs"/>
              </a:rPr>
              <a:t>Organe de fonctionnement </a:t>
            </a:r>
            <a:r>
              <a:rPr lang="fr-FR" sz="1600" b="1" dirty="0">
                <a:solidFill>
                  <a:srgbClr val="0070C0"/>
                </a:solidFill>
                <a:latin typeface="Rockwell" panose="02060603020205020403" pitchFamily="18" charset="0"/>
                <a:ea typeface="+mn-ea"/>
                <a:cs typeface="+mn-cs"/>
              </a:rPr>
              <a:t>(1/4)</a:t>
            </a:r>
            <a:endParaRPr lang="fr-FR" sz="800" dirty="0">
              <a:solidFill>
                <a:srgbClr val="0070C0"/>
              </a:solidFill>
              <a:latin typeface="Rockwell" panose="02060603020205020403" pitchFamily="18" charset="0"/>
              <a:ea typeface="+mn-ea"/>
              <a:cs typeface="+mn-cs"/>
            </a:endParaRPr>
          </a:p>
        </p:txBody>
      </p:sp>
      <p:sp>
        <p:nvSpPr>
          <p:cNvPr id="5" name="Rectangle 4"/>
          <p:cNvSpPr/>
          <p:nvPr/>
        </p:nvSpPr>
        <p:spPr>
          <a:xfrm>
            <a:off x="424206" y="1011457"/>
            <a:ext cx="11585542" cy="5509200"/>
          </a:xfrm>
          <a:prstGeom prst="rect">
            <a:avLst/>
          </a:prstGeom>
        </p:spPr>
        <p:txBody>
          <a:bodyPr wrap="square">
            <a:spAutoFit/>
          </a:bodyPr>
          <a:lstStyle/>
          <a:p>
            <a:pPr lvl="0"/>
            <a:r>
              <a:rPr lang="fr-FR" sz="2400" dirty="0">
                <a:latin typeface="+mj-lt"/>
                <a:ea typeface="Times New Roman" panose="02020603050405020304" pitchFamily="18" charset="0"/>
              </a:rPr>
              <a:t>Les organes de l’AICB sont les suivants : </a:t>
            </a:r>
            <a:r>
              <a:rPr lang="fr-FR" dirty="0">
                <a:latin typeface="+mj-lt"/>
              </a:rPr>
              <a:t>L’Assemblée Générale ; Le Conseil d’Administration ;</a:t>
            </a:r>
          </a:p>
          <a:p>
            <a:pPr lvl="0"/>
            <a:r>
              <a:rPr lang="fr-FR" dirty="0">
                <a:latin typeface="+mj-lt"/>
              </a:rPr>
              <a:t>Le Secrétariat Exécutif ; La Commission de Contrôle </a:t>
            </a:r>
            <a:endParaRPr lang="fr-FR" sz="2800" dirty="0">
              <a:latin typeface="+mj-lt"/>
              <a:ea typeface="Times New Roman" panose="02020603050405020304" pitchFamily="18" charset="0"/>
            </a:endParaRPr>
          </a:p>
          <a:p>
            <a:pPr>
              <a:spcAft>
                <a:spcPts val="0"/>
              </a:spcAft>
            </a:pPr>
            <a:r>
              <a:rPr lang="fr-FR" sz="2400" dirty="0">
                <a:latin typeface="+mj-lt"/>
                <a:ea typeface="Times New Roman" panose="02020603050405020304" pitchFamily="18" charset="0"/>
              </a:rPr>
              <a:t> </a:t>
            </a:r>
            <a:endParaRPr lang="fr-FR" sz="2800" dirty="0">
              <a:latin typeface="+mj-lt"/>
              <a:ea typeface="Times New Roman" panose="02020603050405020304" pitchFamily="18" charset="0"/>
            </a:endParaRPr>
          </a:p>
          <a:p>
            <a:pPr lvl="0">
              <a:spcAft>
                <a:spcPts val="0"/>
              </a:spcAft>
            </a:pPr>
            <a:r>
              <a:rPr lang="fr-FR" sz="2400" b="1" u="sng" dirty="0">
                <a:solidFill>
                  <a:srgbClr val="00B0F0"/>
                </a:solidFill>
                <a:latin typeface="+mj-lt"/>
                <a:ea typeface="Times New Roman" panose="02020603050405020304" pitchFamily="18" charset="0"/>
              </a:rPr>
              <a:t>L’Assemblée Générale</a:t>
            </a:r>
            <a:r>
              <a:rPr lang="fr-FR" sz="2400" dirty="0">
                <a:latin typeface="+mj-lt"/>
                <a:ea typeface="Times New Roman" panose="02020603050405020304" pitchFamily="18" charset="0"/>
              </a:rPr>
              <a:t>:</a:t>
            </a:r>
          </a:p>
          <a:p>
            <a:pPr lvl="0">
              <a:spcAft>
                <a:spcPts val="0"/>
              </a:spcAft>
            </a:pPr>
            <a:endParaRPr lang="fr-FR" dirty="0">
              <a:latin typeface="+mj-lt"/>
            </a:endParaRPr>
          </a:p>
          <a:p>
            <a:pPr lvl="0">
              <a:spcAft>
                <a:spcPts val="0"/>
              </a:spcAft>
            </a:pPr>
            <a:r>
              <a:rPr lang="fr-FR" dirty="0">
                <a:latin typeface="+mj-lt"/>
              </a:rPr>
              <a:t>L’Assemblée Générale est composée des représentants désignés de chaque organisation professionnelle membre.</a:t>
            </a:r>
          </a:p>
          <a:p>
            <a:pPr lvl="0">
              <a:spcAft>
                <a:spcPts val="0"/>
              </a:spcAft>
            </a:pPr>
            <a:endParaRPr lang="fr-FR" dirty="0">
              <a:latin typeface="+mj-lt"/>
            </a:endParaRPr>
          </a:p>
          <a:p>
            <a:r>
              <a:rPr lang="fr-FR" dirty="0">
                <a:latin typeface="+mj-lt"/>
              </a:rPr>
              <a:t>A l’étape actuelle des adhésions, l’Assemblée Générale est composée de seize [16] représentants des organisations professionnelles, à raison de :</a:t>
            </a:r>
          </a:p>
          <a:p>
            <a:r>
              <a:rPr lang="fr-FR" dirty="0">
                <a:latin typeface="+mj-lt"/>
              </a:rPr>
              <a:t> </a:t>
            </a:r>
          </a:p>
          <a:p>
            <a:pPr marL="285750" lvl="0" indent="-285750">
              <a:buFont typeface="Wingdings" panose="05000000000000000000" pitchFamily="2" charset="2"/>
              <a:buChar char="§"/>
            </a:pPr>
            <a:r>
              <a:rPr lang="fr-FR" dirty="0">
                <a:latin typeface="+mj-lt"/>
              </a:rPr>
              <a:t>Huit (8) représentants de l’Union Nationale des sociétés coopératives des Producteurs de Coton du Burkina ;</a:t>
            </a:r>
          </a:p>
          <a:p>
            <a:r>
              <a:rPr lang="fr-FR" dirty="0">
                <a:latin typeface="+mj-lt"/>
              </a:rPr>
              <a:t> </a:t>
            </a:r>
          </a:p>
          <a:p>
            <a:pPr marL="285750" lvl="0" indent="-285750">
              <a:buFont typeface="Wingdings" panose="05000000000000000000" pitchFamily="2" charset="2"/>
              <a:buChar char="§"/>
            </a:pPr>
            <a:r>
              <a:rPr lang="fr-FR" dirty="0">
                <a:latin typeface="+mj-lt"/>
              </a:rPr>
              <a:t>Huit (8) représentants de l’Association des Sociétés cotonnières du Burkina ;</a:t>
            </a:r>
          </a:p>
          <a:p>
            <a:r>
              <a:rPr lang="fr-FR" dirty="0">
                <a:latin typeface="+mj-lt"/>
              </a:rPr>
              <a:t> </a:t>
            </a:r>
          </a:p>
          <a:p>
            <a:r>
              <a:rPr lang="fr-FR" dirty="0">
                <a:latin typeface="+mj-lt"/>
              </a:rPr>
              <a:t>Chaque représentant dispose d’une voix.</a:t>
            </a:r>
          </a:p>
          <a:p>
            <a:pPr lvl="0">
              <a:spcAft>
                <a:spcPts val="0"/>
              </a:spcAft>
            </a:pPr>
            <a:endParaRPr lang="fr-FR"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685519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7214C81-4ACE-83A4-6770-D78CF7435BB0}"/>
              </a:ext>
            </a:extLst>
          </p:cNvPr>
          <p:cNvSpPr>
            <a:spLocks noGrp="1"/>
          </p:cNvSpPr>
          <p:nvPr>
            <p:ph type="title"/>
          </p:nvPr>
        </p:nvSpPr>
        <p:spPr>
          <a:xfrm>
            <a:off x="838200" y="365126"/>
            <a:ext cx="10181734" cy="646331"/>
          </a:xfrm>
          <a:solidFill>
            <a:schemeClr val="accent6">
              <a:lumMod val="40000"/>
              <a:lumOff val="60000"/>
            </a:schemeClr>
          </a:solidFill>
        </p:spPr>
        <p:txBody>
          <a:bodyPr wrap="square" rtlCol="0">
            <a:spAutoFit/>
          </a:bodyPr>
          <a:lstStyle/>
          <a:p>
            <a:pPr algn="ctr"/>
            <a:r>
              <a:rPr lang="fr-FR" sz="3600" b="1" dirty="0">
                <a:solidFill>
                  <a:srgbClr val="0070C0"/>
                </a:solidFill>
                <a:latin typeface="Rockwell" panose="02060603020205020403" pitchFamily="18" charset="0"/>
                <a:ea typeface="+mn-ea"/>
                <a:cs typeface="+mn-cs"/>
              </a:rPr>
              <a:t>Organe de fonctionnement </a:t>
            </a:r>
            <a:r>
              <a:rPr lang="fr-FR" sz="1400" b="1" dirty="0">
                <a:solidFill>
                  <a:srgbClr val="0070C0"/>
                </a:solidFill>
                <a:latin typeface="Rockwell" panose="02060603020205020403" pitchFamily="18" charset="0"/>
              </a:rPr>
              <a:t>(2/4)</a:t>
            </a:r>
            <a:endParaRPr lang="fr-FR" sz="1400" dirty="0">
              <a:solidFill>
                <a:srgbClr val="0070C0"/>
              </a:solidFill>
              <a:latin typeface="Rockwell" panose="02060603020205020403" pitchFamily="18" charset="0"/>
              <a:ea typeface="+mn-ea"/>
              <a:cs typeface="+mn-cs"/>
            </a:endParaRPr>
          </a:p>
        </p:txBody>
      </p:sp>
      <p:sp>
        <p:nvSpPr>
          <p:cNvPr id="5" name="Rectangle 4"/>
          <p:cNvSpPr/>
          <p:nvPr/>
        </p:nvSpPr>
        <p:spPr>
          <a:xfrm>
            <a:off x="471340" y="1618584"/>
            <a:ext cx="10737130" cy="3293209"/>
          </a:xfrm>
          <a:prstGeom prst="rect">
            <a:avLst/>
          </a:prstGeom>
        </p:spPr>
        <p:txBody>
          <a:bodyPr wrap="square">
            <a:spAutoFit/>
          </a:bodyPr>
          <a:lstStyle/>
          <a:p>
            <a:pPr>
              <a:spcAft>
                <a:spcPts val="0"/>
              </a:spcAft>
            </a:pPr>
            <a:r>
              <a:rPr lang="fr-FR" sz="2400" dirty="0">
                <a:latin typeface="+mj-lt"/>
                <a:ea typeface="Times New Roman" panose="02020603050405020304" pitchFamily="18" charset="0"/>
              </a:rPr>
              <a:t>Les organes de l’AICB sont les suivants :</a:t>
            </a:r>
            <a:endParaRPr lang="fr-FR" sz="2800" dirty="0">
              <a:latin typeface="+mj-lt"/>
              <a:ea typeface="Times New Roman" panose="02020603050405020304" pitchFamily="18" charset="0"/>
            </a:endParaRPr>
          </a:p>
          <a:p>
            <a:pPr>
              <a:spcAft>
                <a:spcPts val="0"/>
              </a:spcAft>
            </a:pPr>
            <a:r>
              <a:rPr lang="fr-FR" sz="2400" dirty="0">
                <a:latin typeface="+mj-lt"/>
                <a:ea typeface="Times New Roman" panose="02020603050405020304" pitchFamily="18" charset="0"/>
              </a:rPr>
              <a:t> </a:t>
            </a:r>
            <a:endParaRPr lang="fr-FR" sz="2800" dirty="0">
              <a:latin typeface="+mj-lt"/>
              <a:ea typeface="Times New Roman" panose="02020603050405020304" pitchFamily="18" charset="0"/>
            </a:endParaRPr>
          </a:p>
          <a:p>
            <a:pPr lvl="0">
              <a:spcAft>
                <a:spcPts val="0"/>
              </a:spcAft>
            </a:pPr>
            <a:r>
              <a:rPr lang="fr-FR" sz="2400" b="1" u="sng" dirty="0">
                <a:solidFill>
                  <a:srgbClr val="00B0F0"/>
                </a:solidFill>
                <a:latin typeface="+mj-lt"/>
                <a:ea typeface="Times New Roman" panose="02020603050405020304" pitchFamily="18" charset="0"/>
              </a:rPr>
              <a:t>Le Conseil d’Administration</a:t>
            </a:r>
          </a:p>
          <a:p>
            <a:pPr lvl="0">
              <a:spcAft>
                <a:spcPts val="0"/>
              </a:spcAft>
            </a:pPr>
            <a:endParaRPr lang="fr-FR" dirty="0">
              <a:latin typeface="+mj-lt"/>
            </a:endParaRPr>
          </a:p>
          <a:p>
            <a:pPr marL="285750" lvl="0" indent="-285750">
              <a:spcAft>
                <a:spcPts val="0"/>
              </a:spcAft>
              <a:buFont typeface="Wingdings" panose="05000000000000000000" pitchFamily="2" charset="2"/>
              <a:buChar char="§"/>
            </a:pPr>
            <a:r>
              <a:rPr lang="fr-FR" dirty="0">
                <a:latin typeface="+mj-lt"/>
              </a:rPr>
              <a:t>L’Assemblée Générale est l’organe ou l’instance suprême de prise de décisions et d’orientation de l’AICB. </a:t>
            </a:r>
          </a:p>
          <a:p>
            <a:pPr lvl="0">
              <a:spcAft>
                <a:spcPts val="0"/>
              </a:spcAft>
            </a:pPr>
            <a:endParaRPr lang="fr-FR" dirty="0">
              <a:latin typeface="+mj-lt"/>
            </a:endParaRPr>
          </a:p>
          <a:p>
            <a:pPr marL="285750" lvl="0" indent="-285750">
              <a:spcAft>
                <a:spcPts val="0"/>
              </a:spcAft>
              <a:buFont typeface="Wingdings" panose="05000000000000000000" pitchFamily="2" charset="2"/>
              <a:buChar char="§"/>
            </a:pPr>
            <a:r>
              <a:rPr lang="fr-FR" dirty="0">
                <a:latin typeface="+mj-lt"/>
              </a:rPr>
              <a:t>Le Conseil d’Administration se réunit une fois par semestre et chaque fois que de besoin sur convocation de son Président et sur un ordre du jour déterminé;</a:t>
            </a:r>
            <a:endParaRPr lang="fr-FR" sz="2400" dirty="0">
              <a:latin typeface="+mj-lt"/>
              <a:ea typeface="Times New Roman" panose="02020603050405020304" pitchFamily="18" charset="0"/>
            </a:endParaRPr>
          </a:p>
          <a:p>
            <a:pPr lvl="0">
              <a:spcAft>
                <a:spcPts val="0"/>
              </a:spcAft>
            </a:pPr>
            <a:endParaRPr lang="fr-FR"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233267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7214C81-4ACE-83A4-6770-D78CF7435BB0}"/>
              </a:ext>
            </a:extLst>
          </p:cNvPr>
          <p:cNvSpPr>
            <a:spLocks noGrp="1"/>
          </p:cNvSpPr>
          <p:nvPr>
            <p:ph type="title"/>
          </p:nvPr>
        </p:nvSpPr>
        <p:spPr>
          <a:xfrm>
            <a:off x="838200" y="365126"/>
            <a:ext cx="10181734" cy="646331"/>
          </a:xfrm>
          <a:solidFill>
            <a:schemeClr val="accent6">
              <a:lumMod val="40000"/>
              <a:lumOff val="60000"/>
            </a:schemeClr>
          </a:solidFill>
        </p:spPr>
        <p:txBody>
          <a:bodyPr wrap="square" rtlCol="0">
            <a:spAutoFit/>
          </a:bodyPr>
          <a:lstStyle/>
          <a:p>
            <a:pPr algn="ctr"/>
            <a:r>
              <a:rPr lang="fr-FR" sz="3600" b="1" dirty="0">
                <a:solidFill>
                  <a:srgbClr val="0070C0"/>
                </a:solidFill>
                <a:latin typeface="Rockwell" panose="02060603020205020403" pitchFamily="18" charset="0"/>
                <a:ea typeface="+mn-ea"/>
                <a:cs typeface="+mn-cs"/>
              </a:rPr>
              <a:t>Organe de fonctionnement </a:t>
            </a:r>
            <a:r>
              <a:rPr lang="fr-FR" sz="1400" b="1" dirty="0">
                <a:solidFill>
                  <a:srgbClr val="0070C0"/>
                </a:solidFill>
                <a:latin typeface="Rockwell" panose="02060603020205020403" pitchFamily="18" charset="0"/>
              </a:rPr>
              <a:t>(3/4)</a:t>
            </a:r>
            <a:endParaRPr lang="fr-FR" sz="1400" dirty="0">
              <a:solidFill>
                <a:srgbClr val="0070C0"/>
              </a:solidFill>
              <a:latin typeface="Rockwell" panose="02060603020205020403" pitchFamily="18" charset="0"/>
              <a:ea typeface="+mn-ea"/>
              <a:cs typeface="+mn-cs"/>
            </a:endParaRPr>
          </a:p>
        </p:txBody>
      </p:sp>
      <p:sp>
        <p:nvSpPr>
          <p:cNvPr id="5" name="Rectangle 4"/>
          <p:cNvSpPr/>
          <p:nvPr/>
        </p:nvSpPr>
        <p:spPr>
          <a:xfrm>
            <a:off x="320511" y="1081256"/>
            <a:ext cx="11048215" cy="6555641"/>
          </a:xfrm>
          <a:prstGeom prst="rect">
            <a:avLst/>
          </a:prstGeom>
        </p:spPr>
        <p:txBody>
          <a:bodyPr wrap="square">
            <a:spAutoFit/>
          </a:bodyPr>
          <a:lstStyle/>
          <a:p>
            <a:pPr>
              <a:spcAft>
                <a:spcPts val="0"/>
              </a:spcAft>
            </a:pPr>
            <a:r>
              <a:rPr lang="fr-FR" sz="2400" dirty="0">
                <a:latin typeface="Comic Sans MS" panose="030F0702030302020204" pitchFamily="66" charset="0"/>
                <a:ea typeface="Times New Roman" panose="02020603050405020304" pitchFamily="18" charset="0"/>
              </a:rPr>
              <a:t> </a:t>
            </a:r>
            <a:r>
              <a:rPr lang="fr-FR" sz="2400" u="sng" dirty="0">
                <a:solidFill>
                  <a:srgbClr val="00B0F0"/>
                </a:solidFill>
                <a:latin typeface="Comic Sans MS" panose="030F0702030302020204" pitchFamily="66" charset="0"/>
                <a:ea typeface="Times New Roman" panose="02020603050405020304" pitchFamily="18" charset="0"/>
              </a:rPr>
              <a:t>Le Secrétariat Exécutif</a:t>
            </a:r>
            <a:r>
              <a:rPr lang="fr-FR" sz="2400" dirty="0">
                <a:latin typeface="Comic Sans MS" panose="030F0702030302020204" pitchFamily="66" charset="0"/>
                <a:ea typeface="Times New Roman" panose="02020603050405020304" pitchFamily="18" charset="0"/>
              </a:rPr>
              <a:t> </a:t>
            </a:r>
          </a:p>
          <a:p>
            <a:pPr lvl="0">
              <a:spcAft>
                <a:spcPts val="0"/>
              </a:spcAft>
            </a:pPr>
            <a:endParaRPr lang="fr-FR" sz="2800" dirty="0">
              <a:latin typeface="Times New Roman" panose="02020603050405020304" pitchFamily="18" charset="0"/>
              <a:ea typeface="Times New Roman" panose="02020603050405020304" pitchFamily="18" charset="0"/>
            </a:endParaRPr>
          </a:p>
          <a:p>
            <a:pPr marL="285750" lvl="0" indent="-285750">
              <a:spcAft>
                <a:spcPts val="0"/>
              </a:spcAft>
              <a:buFont typeface="Wingdings" panose="05000000000000000000" pitchFamily="2" charset="2"/>
              <a:buChar char="§"/>
            </a:pPr>
            <a:r>
              <a:rPr lang="fr-FR" dirty="0"/>
              <a:t>Le Secrétariat Exécutif est chargé de la mise en œuvre et de la coordination des activités de l’AICB. Il est placé sous le contrôle et la supervision du Conseil d’Administration.</a:t>
            </a:r>
            <a:endParaRPr lang="fr-FR" sz="2800" dirty="0">
              <a:latin typeface="Times New Roman" panose="02020603050405020304" pitchFamily="18" charset="0"/>
              <a:ea typeface="Times New Roman" panose="02020603050405020304" pitchFamily="18" charset="0"/>
            </a:endParaRPr>
          </a:p>
          <a:p>
            <a:pPr marL="457200" lvl="0" indent="-457200">
              <a:spcAft>
                <a:spcPts val="0"/>
              </a:spcAft>
              <a:buFont typeface="Wingdings" panose="05000000000000000000" pitchFamily="2" charset="2"/>
              <a:buChar char="§"/>
            </a:pPr>
            <a:endParaRPr lang="fr-FR" sz="2800" dirty="0">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fr-FR" dirty="0"/>
              <a:t>Le Secrétariat Exécutif est placé sous la responsabilité d’un Secrétaire Exécutif. Un cahier de charges précise les rôles et tâches du Secrétaire Exécutif. </a:t>
            </a:r>
          </a:p>
          <a:p>
            <a:pPr marL="457200" lvl="0" indent="-457200">
              <a:spcAft>
                <a:spcPts val="0"/>
              </a:spcAft>
              <a:buFont typeface="Wingdings" panose="05000000000000000000" pitchFamily="2" charset="2"/>
              <a:buChar char="§"/>
            </a:pPr>
            <a:endParaRPr lang="fr-FR" sz="2800" dirty="0">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fr-FR" dirty="0"/>
              <a:t>Le Secrétariat Exécutif est composé de :</a:t>
            </a:r>
          </a:p>
          <a:p>
            <a:pPr marL="1200150" lvl="2" indent="-285750">
              <a:buFont typeface="Wingdings" panose="05000000000000000000" pitchFamily="2" charset="2"/>
              <a:buChar char="Ø"/>
            </a:pPr>
            <a:r>
              <a:rPr lang="fr-FR" dirty="0"/>
              <a:t>Un Secrétaire Exécutif ;</a:t>
            </a:r>
          </a:p>
          <a:p>
            <a:pPr marL="1200150" lvl="2" indent="-285750">
              <a:buFont typeface="Wingdings" panose="05000000000000000000" pitchFamily="2" charset="2"/>
              <a:buChar char="Ø"/>
            </a:pPr>
            <a:r>
              <a:rPr lang="fr-FR" dirty="0"/>
              <a:t>Un (e) chargée d’Agronomie et Recherche Développement ;</a:t>
            </a:r>
          </a:p>
          <a:p>
            <a:pPr marL="1200150" lvl="2" indent="-285750">
              <a:buFont typeface="Wingdings" panose="05000000000000000000" pitchFamily="2" charset="2"/>
              <a:buChar char="Ø"/>
            </a:pPr>
            <a:r>
              <a:rPr lang="fr-FR" dirty="0"/>
              <a:t>Un chargé du Suivi-Evaluation ;</a:t>
            </a:r>
          </a:p>
          <a:p>
            <a:pPr marL="1200150" lvl="2" indent="-285750">
              <a:buFont typeface="Wingdings" panose="05000000000000000000" pitchFamily="2" charset="2"/>
              <a:buChar char="Ø"/>
            </a:pPr>
            <a:r>
              <a:rPr lang="fr-FR" dirty="0"/>
              <a:t>Une Cellule chargée des Analyses Economiques  et de la Veille Commerciale des Engrais ;</a:t>
            </a:r>
          </a:p>
          <a:p>
            <a:pPr marL="1200150" lvl="2" indent="-285750">
              <a:buFont typeface="Wingdings" panose="05000000000000000000" pitchFamily="2" charset="2"/>
              <a:buChar char="Ø"/>
            </a:pPr>
            <a:r>
              <a:rPr lang="fr-FR" dirty="0"/>
              <a:t>Un assistant technique au SE;</a:t>
            </a:r>
          </a:p>
          <a:p>
            <a:pPr marL="1200150" lvl="2" indent="-285750">
              <a:buFont typeface="Wingdings" panose="05000000000000000000" pitchFamily="2" charset="2"/>
              <a:buChar char="Ø"/>
            </a:pPr>
            <a:r>
              <a:rPr lang="fr-FR" dirty="0"/>
              <a:t>Un assistant chargé de l’appui conseil et formation aux producteurs et aux organisation des producteurs de coton,</a:t>
            </a:r>
          </a:p>
          <a:p>
            <a:pPr marL="1200150" lvl="2" indent="-285750">
              <a:buFont typeface="Wingdings" panose="05000000000000000000" pitchFamily="2" charset="2"/>
              <a:buChar char="Ø"/>
            </a:pPr>
            <a:r>
              <a:rPr lang="fr-FR" dirty="0"/>
              <a:t>Un responsable Administratif comptable et financier;</a:t>
            </a:r>
          </a:p>
          <a:p>
            <a:pPr lvl="2"/>
            <a:endParaRPr lang="fr-FR" dirty="0"/>
          </a:p>
          <a:p>
            <a:pPr lvl="0">
              <a:spcAft>
                <a:spcPts val="0"/>
              </a:spcAft>
            </a:pPr>
            <a:r>
              <a:rPr lang="fr-FR" sz="2400" b="1" u="sng" dirty="0">
                <a:solidFill>
                  <a:srgbClr val="00B0F0"/>
                </a:solidFill>
                <a:latin typeface="Comic Sans MS" panose="030F0702030302020204" pitchFamily="66" charset="0"/>
                <a:ea typeface="Times New Roman" panose="02020603050405020304" pitchFamily="18" charset="0"/>
              </a:rPr>
              <a:t>La Commission de Contrôle </a:t>
            </a:r>
          </a:p>
          <a:p>
            <a:r>
              <a:rPr lang="fr-FR" dirty="0"/>
              <a:t>La Commission de Contrôle est l’organe de contrôle interne de l’AICB. </a:t>
            </a:r>
          </a:p>
          <a:p>
            <a:r>
              <a:rPr lang="fr-FR" dirty="0"/>
              <a:t> </a:t>
            </a:r>
          </a:p>
        </p:txBody>
      </p:sp>
    </p:spTree>
    <p:extLst>
      <p:ext uri="{BB962C8B-B14F-4D97-AF65-F5344CB8AC3E}">
        <p14:creationId xmlns:p14="http://schemas.microsoft.com/office/powerpoint/2010/main" val="310312923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8598" y="1297619"/>
            <a:ext cx="3054285" cy="659876"/>
          </a:xfrm>
          <a:prstGeom prst="rect">
            <a:avLst/>
          </a:prstGeom>
          <a:ln w="76200">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Conseil d’administration</a:t>
            </a:r>
          </a:p>
        </p:txBody>
      </p:sp>
      <p:sp>
        <p:nvSpPr>
          <p:cNvPr id="15" name="Rectangle 14"/>
          <p:cNvSpPr/>
          <p:nvPr/>
        </p:nvSpPr>
        <p:spPr>
          <a:xfrm>
            <a:off x="3668597" y="2550382"/>
            <a:ext cx="3054285" cy="659876"/>
          </a:xfrm>
          <a:prstGeom prst="rect">
            <a:avLst/>
          </a:prstGeom>
          <a:ln w="57150">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Secrétaire Exécutif</a:t>
            </a:r>
          </a:p>
        </p:txBody>
      </p:sp>
      <p:sp>
        <p:nvSpPr>
          <p:cNvPr id="16" name="Rectangle 15"/>
          <p:cNvSpPr/>
          <p:nvPr/>
        </p:nvSpPr>
        <p:spPr>
          <a:xfrm>
            <a:off x="7138314" y="3210256"/>
            <a:ext cx="2223419" cy="659876"/>
          </a:xfrm>
          <a:prstGeom prst="rect">
            <a:avLst/>
          </a:prstGeom>
          <a:ln w="53975">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Secrétariat</a:t>
            </a:r>
          </a:p>
        </p:txBody>
      </p:sp>
      <p:cxnSp>
        <p:nvCxnSpPr>
          <p:cNvPr id="18" name="Connecteur en angle 17"/>
          <p:cNvCxnSpPr>
            <a:stCxn id="11" idx="2"/>
            <a:endCxn id="15" idx="0"/>
          </p:cNvCxnSpPr>
          <p:nvPr/>
        </p:nvCxnSpPr>
        <p:spPr>
          <a:xfrm rot="5400000">
            <a:off x="4899298" y="2253938"/>
            <a:ext cx="592887" cy="1"/>
          </a:xfrm>
          <a:prstGeom prst="bentConnector3">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533817" y="5554774"/>
            <a:ext cx="1740032" cy="659876"/>
          </a:xfrm>
          <a:prstGeom prst="rect">
            <a:avLst/>
          </a:prstGeom>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Chargé des analyses </a:t>
            </a:r>
          </a:p>
        </p:txBody>
      </p:sp>
      <p:sp>
        <p:nvSpPr>
          <p:cNvPr id="13" name="Rectangle 12"/>
          <p:cNvSpPr/>
          <p:nvPr/>
        </p:nvSpPr>
        <p:spPr>
          <a:xfrm>
            <a:off x="7611926" y="5554774"/>
            <a:ext cx="1875934" cy="659876"/>
          </a:xfrm>
          <a:prstGeom prst="rect">
            <a:avLst/>
          </a:prstGeom>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Chargé de l’administration</a:t>
            </a:r>
          </a:p>
        </p:txBody>
      </p:sp>
      <p:sp>
        <p:nvSpPr>
          <p:cNvPr id="12" name="Rectangle 11"/>
          <p:cNvSpPr/>
          <p:nvPr/>
        </p:nvSpPr>
        <p:spPr>
          <a:xfrm>
            <a:off x="1115931" y="5570554"/>
            <a:ext cx="1901858" cy="659877"/>
          </a:xfrm>
          <a:prstGeom prst="rect">
            <a:avLst/>
          </a:prstGeom>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dirty="0"/>
              <a:t>Chargé d’Agronomie et RD</a:t>
            </a:r>
          </a:p>
        </p:txBody>
      </p:sp>
      <p:sp>
        <p:nvSpPr>
          <p:cNvPr id="14" name="Rectangle 13"/>
          <p:cNvSpPr/>
          <p:nvPr/>
        </p:nvSpPr>
        <p:spPr>
          <a:xfrm>
            <a:off x="3297680" y="5570554"/>
            <a:ext cx="1942315" cy="659876"/>
          </a:xfrm>
          <a:prstGeom prst="rect">
            <a:avLst/>
          </a:prstGeom>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Chargé du Suivi Evaluation</a:t>
            </a:r>
          </a:p>
        </p:txBody>
      </p:sp>
      <p:cxnSp>
        <p:nvCxnSpPr>
          <p:cNvPr id="26" name="Connecteur en angle 25"/>
          <p:cNvCxnSpPr>
            <a:cxnSpLocks/>
            <a:stCxn id="15" idx="2"/>
            <a:endCxn id="13" idx="0"/>
          </p:cNvCxnSpPr>
          <p:nvPr/>
        </p:nvCxnSpPr>
        <p:spPr>
          <a:xfrm rot="16200000" flipH="1">
            <a:off x="5700558" y="2705439"/>
            <a:ext cx="2344516" cy="3354153"/>
          </a:xfrm>
          <a:prstGeom prst="bentConnector3">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en angle 23"/>
          <p:cNvCxnSpPr>
            <a:cxnSpLocks/>
            <a:stCxn id="15" idx="2"/>
            <a:endCxn id="10" idx="0"/>
          </p:cNvCxnSpPr>
          <p:nvPr/>
        </p:nvCxnSpPr>
        <p:spPr>
          <a:xfrm rot="16200000" flipH="1">
            <a:off x="4627528" y="3778469"/>
            <a:ext cx="2344516" cy="1208093"/>
          </a:xfrm>
          <a:prstGeom prst="bentConnector3">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a:stCxn id="15" idx="2"/>
            <a:endCxn id="14" idx="0"/>
          </p:cNvCxnSpPr>
          <p:nvPr/>
        </p:nvCxnSpPr>
        <p:spPr>
          <a:xfrm rot="5400000">
            <a:off x="3552141" y="3926955"/>
            <a:ext cx="2360296" cy="926902"/>
          </a:xfrm>
          <a:prstGeom prst="bentConnector3">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eur en angle 32"/>
          <p:cNvCxnSpPr>
            <a:cxnSpLocks/>
            <a:stCxn id="16" idx="1"/>
            <a:endCxn id="15" idx="2"/>
          </p:cNvCxnSpPr>
          <p:nvPr/>
        </p:nvCxnSpPr>
        <p:spPr>
          <a:xfrm rot="10800000">
            <a:off x="5195740" y="3210258"/>
            <a:ext cx="1942574" cy="329936"/>
          </a:xfrm>
          <a:prstGeom prst="bentConnector2">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145030" y="3400591"/>
            <a:ext cx="2253792" cy="659876"/>
          </a:xfrm>
          <a:prstGeom prst="rect">
            <a:avLst/>
          </a:prstGeom>
          <a:ln w="53975">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Assistant chargé de l’appui conseil</a:t>
            </a:r>
          </a:p>
        </p:txBody>
      </p:sp>
      <p:cxnSp>
        <p:nvCxnSpPr>
          <p:cNvPr id="45" name="Connecteur en angle 44"/>
          <p:cNvCxnSpPr>
            <a:stCxn id="34" idx="3"/>
            <a:endCxn id="15" idx="2"/>
          </p:cNvCxnSpPr>
          <p:nvPr/>
        </p:nvCxnSpPr>
        <p:spPr>
          <a:xfrm flipV="1">
            <a:off x="3398822" y="3210258"/>
            <a:ext cx="1796918" cy="520271"/>
          </a:xfrm>
          <a:prstGeom prst="bentConnector2">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8308479-6455-5B64-A618-8BFD72E5B21B}"/>
              </a:ext>
            </a:extLst>
          </p:cNvPr>
          <p:cNvCxnSpPr>
            <a:cxnSpLocks/>
            <a:endCxn id="12" idx="0"/>
          </p:cNvCxnSpPr>
          <p:nvPr/>
        </p:nvCxnSpPr>
        <p:spPr>
          <a:xfrm>
            <a:off x="2066860" y="4375200"/>
            <a:ext cx="0" cy="122400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0" name="Connecteur droit 29">
            <a:extLst>
              <a:ext uri="{FF2B5EF4-FFF2-40B4-BE49-F238E27FC236}">
                <a16:creationId xmlns:a16="http://schemas.microsoft.com/office/drawing/2014/main" id="{1ED06757-7063-5C1E-4B76-B15D0D833556}"/>
              </a:ext>
            </a:extLst>
          </p:cNvPr>
          <p:cNvCxnSpPr>
            <a:cxnSpLocks/>
          </p:cNvCxnSpPr>
          <p:nvPr/>
        </p:nvCxnSpPr>
        <p:spPr>
          <a:xfrm>
            <a:off x="2066860" y="4398295"/>
            <a:ext cx="220695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71880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7214C81-4ACE-83A4-6770-D78CF7435BB0}"/>
              </a:ext>
            </a:extLst>
          </p:cNvPr>
          <p:cNvSpPr>
            <a:spLocks noGrp="1"/>
          </p:cNvSpPr>
          <p:nvPr>
            <p:ph type="title"/>
          </p:nvPr>
        </p:nvSpPr>
        <p:spPr>
          <a:xfrm>
            <a:off x="838200" y="365126"/>
            <a:ext cx="10181734" cy="646331"/>
          </a:xfrm>
          <a:solidFill>
            <a:schemeClr val="accent6">
              <a:lumMod val="40000"/>
              <a:lumOff val="60000"/>
            </a:schemeClr>
          </a:solidFill>
        </p:spPr>
        <p:txBody>
          <a:bodyPr wrap="square" rtlCol="0">
            <a:spAutoFit/>
          </a:bodyPr>
          <a:lstStyle/>
          <a:p>
            <a:pPr algn="ctr"/>
            <a:r>
              <a:rPr lang="fr-FR" sz="3600" b="1" dirty="0">
                <a:solidFill>
                  <a:srgbClr val="0070C0"/>
                </a:solidFill>
                <a:latin typeface="Rockwell" panose="02060603020205020403" pitchFamily="18" charset="0"/>
                <a:ea typeface="+mn-ea"/>
                <a:cs typeface="+mn-cs"/>
              </a:rPr>
              <a:t>Organe de fonctionnement </a:t>
            </a:r>
            <a:r>
              <a:rPr lang="fr-FR" sz="1400" b="1" dirty="0">
                <a:solidFill>
                  <a:srgbClr val="0070C0"/>
                </a:solidFill>
                <a:latin typeface="Rockwell" panose="02060603020205020403" pitchFamily="18" charset="0"/>
              </a:rPr>
              <a:t>(4/4)</a:t>
            </a:r>
            <a:endParaRPr lang="fr-FR" sz="1400" dirty="0">
              <a:solidFill>
                <a:srgbClr val="0070C0"/>
              </a:solidFill>
              <a:latin typeface="Rockwell" panose="02060603020205020403" pitchFamily="18" charset="0"/>
              <a:ea typeface="+mn-ea"/>
              <a:cs typeface="+mn-cs"/>
            </a:endParaRPr>
          </a:p>
        </p:txBody>
      </p:sp>
      <p:sp>
        <p:nvSpPr>
          <p:cNvPr id="5" name="Rectangle 4"/>
          <p:cNvSpPr/>
          <p:nvPr/>
        </p:nvSpPr>
        <p:spPr>
          <a:xfrm>
            <a:off x="320511" y="1081256"/>
            <a:ext cx="11048215" cy="5447645"/>
          </a:xfrm>
          <a:prstGeom prst="rect">
            <a:avLst/>
          </a:prstGeom>
        </p:spPr>
        <p:txBody>
          <a:bodyPr wrap="square">
            <a:spAutoFit/>
          </a:bodyPr>
          <a:lstStyle/>
          <a:p>
            <a:pPr>
              <a:spcAft>
                <a:spcPts val="0"/>
              </a:spcAft>
            </a:pPr>
            <a:r>
              <a:rPr lang="fr-FR" sz="2400" dirty="0">
                <a:latin typeface="Comic Sans MS" panose="030F0702030302020204" pitchFamily="66" charset="0"/>
                <a:ea typeface="Times New Roman" panose="02020603050405020304" pitchFamily="18" charset="0"/>
              </a:rPr>
              <a:t> </a:t>
            </a:r>
            <a:r>
              <a:rPr lang="fr-FR" sz="2400" b="1" u="sng" dirty="0">
                <a:solidFill>
                  <a:srgbClr val="00B0F0"/>
                </a:solidFill>
                <a:latin typeface="Comic Sans MS" panose="030F0702030302020204" pitchFamily="66" charset="0"/>
                <a:ea typeface="Times New Roman" panose="02020603050405020304" pitchFamily="18" charset="0"/>
              </a:rPr>
              <a:t>La Commission de Contrôle </a:t>
            </a:r>
          </a:p>
          <a:p>
            <a:r>
              <a:rPr lang="fr-FR" dirty="0"/>
              <a:t>La Commission de Contrôle est l’organe de contrôle interne de l’AICB. </a:t>
            </a:r>
          </a:p>
          <a:p>
            <a:r>
              <a:rPr lang="fr-FR" dirty="0"/>
              <a:t> </a:t>
            </a:r>
          </a:p>
          <a:p>
            <a:r>
              <a:rPr lang="fr-FR" dirty="0"/>
              <a:t>La Commission de Contrôle est chargée principalement de contrôler :</a:t>
            </a:r>
          </a:p>
          <a:p>
            <a:pPr marL="285750" lvl="0" indent="-285750">
              <a:buFont typeface="Wingdings" panose="05000000000000000000" pitchFamily="2" charset="2"/>
              <a:buChar char="§"/>
            </a:pPr>
            <a:r>
              <a:rPr lang="fr-FR" dirty="0"/>
              <a:t>L’application du manuel des procédures administratives, comptables et financières et la régularité des opérations financières ;</a:t>
            </a:r>
          </a:p>
          <a:p>
            <a:pPr marL="285750" lvl="0" indent="-285750">
              <a:buFont typeface="Wingdings" panose="05000000000000000000" pitchFamily="2" charset="2"/>
              <a:buChar char="§"/>
            </a:pPr>
            <a:r>
              <a:rPr lang="fr-FR" dirty="0"/>
              <a:t>Le respect de la règlementation en vigueur ;</a:t>
            </a:r>
          </a:p>
          <a:p>
            <a:pPr marL="285750" lvl="0" indent="-285750">
              <a:buFont typeface="Wingdings" panose="05000000000000000000" pitchFamily="2" charset="2"/>
              <a:buChar char="§"/>
            </a:pPr>
            <a:r>
              <a:rPr lang="fr-FR" dirty="0"/>
              <a:t>La mise en œuvre des décisions de l’Assemblée Générale ;</a:t>
            </a:r>
          </a:p>
          <a:p>
            <a:pPr marL="285750" lvl="0" indent="-285750">
              <a:buFont typeface="Wingdings" panose="05000000000000000000" pitchFamily="2" charset="2"/>
              <a:buChar char="§"/>
            </a:pPr>
            <a:r>
              <a:rPr lang="fr-FR" dirty="0"/>
              <a:t>L’exécution du programme annuel d’activités et du budget annuel de l’AICB ;</a:t>
            </a:r>
          </a:p>
          <a:p>
            <a:pPr marL="285750" lvl="0" indent="-285750">
              <a:buFont typeface="Wingdings" panose="05000000000000000000" pitchFamily="2" charset="2"/>
              <a:buChar char="§"/>
            </a:pPr>
            <a:r>
              <a:rPr lang="fr-FR" dirty="0"/>
              <a:t>La mise en œuvre des accords interprofessionnels. </a:t>
            </a:r>
          </a:p>
          <a:p>
            <a:pPr marL="285750" indent="-285750">
              <a:buFont typeface="Wingdings" panose="05000000000000000000" pitchFamily="2" charset="2"/>
              <a:buChar char="§"/>
            </a:pPr>
            <a:r>
              <a:rPr lang="fr-FR" dirty="0"/>
              <a:t>La Commission de Contrôle est également habilitée à diligenter toute action de recouvrement de fonds indûment engagés par les organes de gestion de l’AICB. </a:t>
            </a:r>
          </a:p>
          <a:p>
            <a:pPr marL="285750" indent="-285750">
              <a:buFont typeface="Wingdings" panose="05000000000000000000" pitchFamily="2" charset="2"/>
              <a:buChar char="§"/>
            </a:pPr>
            <a:r>
              <a:rPr lang="fr-FR" dirty="0"/>
              <a:t> </a:t>
            </a:r>
          </a:p>
          <a:p>
            <a:r>
              <a:rPr lang="fr-FR" dirty="0"/>
              <a:t>La Commission de Contrôle est  composé de quatre (04) membres, à raison de :</a:t>
            </a:r>
          </a:p>
          <a:p>
            <a:pPr marL="1200150" lvl="2" indent="-285750">
              <a:buFont typeface="Wingdings" panose="05000000000000000000" pitchFamily="2" charset="2"/>
              <a:buChar char="§"/>
            </a:pPr>
            <a:r>
              <a:rPr lang="fr-FR" dirty="0"/>
              <a:t>02 membres représentant l’Union Nationale des Producteurs de coton du Burkina ;</a:t>
            </a:r>
          </a:p>
          <a:p>
            <a:pPr marL="1200150" lvl="2" indent="-285750">
              <a:buFont typeface="Wingdings" panose="05000000000000000000" pitchFamily="2" charset="2"/>
              <a:buChar char="§"/>
            </a:pPr>
            <a:r>
              <a:rPr lang="fr-FR" dirty="0"/>
              <a:t>02 membres représentant l’Association Professionnelles des Sociétés Cotonnières du Burkina ;</a:t>
            </a:r>
          </a:p>
          <a:p>
            <a:pPr marL="1200150" lvl="2" indent="-285750">
              <a:buFont typeface="Wingdings" panose="05000000000000000000" pitchFamily="2" charset="2"/>
              <a:buChar char="§"/>
            </a:pPr>
            <a:endParaRPr lang="fr-FR" dirty="0"/>
          </a:p>
          <a:p>
            <a:endParaRPr lang="fr-FR" dirty="0"/>
          </a:p>
          <a:p>
            <a:endParaRPr lang="fr-FR" dirty="0"/>
          </a:p>
        </p:txBody>
      </p:sp>
    </p:spTree>
    <p:extLst>
      <p:ext uri="{BB962C8B-B14F-4D97-AF65-F5344CB8AC3E}">
        <p14:creationId xmlns:p14="http://schemas.microsoft.com/office/powerpoint/2010/main" val="366191710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7214C81-4ACE-83A4-6770-D78CF7435BB0}"/>
              </a:ext>
            </a:extLst>
          </p:cNvPr>
          <p:cNvSpPr>
            <a:spLocks noGrp="1"/>
          </p:cNvSpPr>
          <p:nvPr>
            <p:ph type="title"/>
          </p:nvPr>
        </p:nvSpPr>
        <p:spPr>
          <a:xfrm>
            <a:off x="838200" y="365126"/>
            <a:ext cx="10181734" cy="646331"/>
          </a:xfrm>
          <a:solidFill>
            <a:schemeClr val="accent6">
              <a:lumMod val="40000"/>
              <a:lumOff val="60000"/>
            </a:schemeClr>
          </a:solidFill>
        </p:spPr>
        <p:txBody>
          <a:bodyPr wrap="square" rtlCol="0">
            <a:spAutoFit/>
          </a:bodyPr>
          <a:lstStyle/>
          <a:p>
            <a:pPr algn="ctr"/>
            <a:r>
              <a:rPr lang="fr-FR" b="1" dirty="0">
                <a:solidFill>
                  <a:srgbClr val="0070C0"/>
                </a:solidFill>
                <a:latin typeface="Rockwell" panose="02060603020205020403" pitchFamily="18" charset="0"/>
                <a:ea typeface="+mn-ea"/>
                <a:cs typeface="+mn-cs"/>
              </a:rPr>
              <a:t>Structures </a:t>
            </a:r>
            <a:r>
              <a:rPr lang="fr-FR" b="1" dirty="0" err="1">
                <a:solidFill>
                  <a:srgbClr val="0070C0"/>
                </a:solidFill>
                <a:latin typeface="Rockwell" panose="02060603020205020403" pitchFamily="18" charset="0"/>
                <a:ea typeface="+mn-ea"/>
                <a:cs typeface="+mn-cs"/>
              </a:rPr>
              <a:t>Ad’hoc</a:t>
            </a:r>
            <a:r>
              <a:rPr lang="fr-FR" b="1" dirty="0">
                <a:solidFill>
                  <a:srgbClr val="0070C0"/>
                </a:solidFill>
                <a:latin typeface="Rockwell" panose="02060603020205020403" pitchFamily="18" charset="0"/>
                <a:ea typeface="+mn-ea"/>
                <a:cs typeface="+mn-cs"/>
              </a:rPr>
              <a:t> </a:t>
            </a:r>
            <a:r>
              <a:rPr lang="fr-FR" sz="1600" b="1" dirty="0">
                <a:solidFill>
                  <a:srgbClr val="0070C0"/>
                </a:solidFill>
                <a:latin typeface="Rockwell" panose="02060603020205020403" pitchFamily="18" charset="0"/>
                <a:ea typeface="+mn-ea"/>
                <a:cs typeface="+mn-cs"/>
              </a:rPr>
              <a:t>(1/2)</a:t>
            </a:r>
            <a:endParaRPr lang="fr-FR" sz="800" dirty="0">
              <a:solidFill>
                <a:srgbClr val="0070C0"/>
              </a:solidFill>
              <a:latin typeface="Rockwell" panose="02060603020205020403" pitchFamily="18" charset="0"/>
              <a:ea typeface="+mn-ea"/>
              <a:cs typeface="+mn-cs"/>
            </a:endParaRPr>
          </a:p>
        </p:txBody>
      </p:sp>
      <p:sp>
        <p:nvSpPr>
          <p:cNvPr id="3" name="Espace réservé du contenu 2">
            <a:extLst>
              <a:ext uri="{FF2B5EF4-FFF2-40B4-BE49-F238E27FC236}">
                <a16:creationId xmlns:a16="http://schemas.microsoft.com/office/drawing/2014/main" id="{51D98E22-3CF8-7286-F966-315775D3A307}"/>
              </a:ext>
            </a:extLst>
          </p:cNvPr>
          <p:cNvSpPr>
            <a:spLocks noGrp="1"/>
          </p:cNvSpPr>
          <p:nvPr>
            <p:ph idx="1"/>
          </p:nvPr>
        </p:nvSpPr>
        <p:spPr>
          <a:xfrm>
            <a:off x="226242" y="1363509"/>
            <a:ext cx="11755225" cy="4351338"/>
          </a:xfrm>
        </p:spPr>
        <p:txBody>
          <a:bodyPr>
            <a:noAutofit/>
          </a:bodyPr>
          <a:lstStyle/>
          <a:p>
            <a:pPr marL="0" algn="just" defTabSz="457200">
              <a:lnSpc>
                <a:spcPct val="150000"/>
              </a:lnSpc>
              <a:spcAft>
                <a:spcPts val="800"/>
              </a:spcAft>
            </a:pPr>
            <a:r>
              <a:rPr lang="fr-FR" sz="1800" dirty="0">
                <a:latin typeface="+mj-lt"/>
                <a:ea typeface="Calibri" panose="020F0502020204030204" pitchFamily="34" charset="0"/>
                <a:cs typeface="Times New Roman" panose="02020603050405020304" pitchFamily="18" charset="0"/>
              </a:rPr>
              <a:t>Les structures </a:t>
            </a:r>
            <a:r>
              <a:rPr lang="fr-FR" sz="1800" dirty="0" err="1">
                <a:latin typeface="+mj-lt"/>
                <a:ea typeface="Calibri" panose="020F0502020204030204" pitchFamily="34" charset="0"/>
                <a:cs typeface="Times New Roman" panose="02020603050405020304" pitchFamily="18" charset="0"/>
              </a:rPr>
              <a:t>Ad’hoc</a:t>
            </a:r>
            <a:r>
              <a:rPr lang="fr-FR" sz="1800" dirty="0">
                <a:latin typeface="+mj-lt"/>
                <a:ea typeface="Calibri" panose="020F0502020204030204" pitchFamily="34" charset="0"/>
                <a:cs typeface="Times New Roman" panose="02020603050405020304" pitchFamily="18" charset="0"/>
              </a:rPr>
              <a:t> de l’AICB sont composés de l’AFICB et l’</a:t>
            </a:r>
            <a:r>
              <a:rPr lang="fr-FR" sz="1800" dirty="0" err="1">
                <a:latin typeface="+mj-lt"/>
                <a:ea typeface="Calibri" panose="020F0502020204030204" pitchFamily="34" charset="0"/>
                <a:cs typeface="Times New Roman" panose="02020603050405020304" pitchFamily="18" charset="0"/>
              </a:rPr>
              <a:t>AFdL</a:t>
            </a:r>
            <a:endParaRPr lang="fr-FR" sz="1800" dirty="0">
              <a:latin typeface="+mj-lt"/>
              <a:ea typeface="Calibri" panose="020F0502020204030204" pitchFamily="34" charset="0"/>
              <a:cs typeface="Times New Roman" panose="02020603050405020304" pitchFamily="18" charset="0"/>
            </a:endParaRPr>
          </a:p>
          <a:p>
            <a:pPr marL="0" indent="0" algn="just">
              <a:buNone/>
            </a:pPr>
            <a:r>
              <a:rPr lang="fr-FR" sz="2400" b="1" u="sng" dirty="0">
                <a:solidFill>
                  <a:srgbClr val="00B0F0"/>
                </a:solidFill>
                <a:latin typeface="+mj-lt"/>
              </a:rPr>
              <a:t>L’Association Fonds </a:t>
            </a:r>
            <a:r>
              <a:rPr lang="fr-FR" sz="2400" b="1" u="sng" dirty="0" err="1">
                <a:solidFill>
                  <a:srgbClr val="00B0F0"/>
                </a:solidFill>
                <a:latin typeface="+mj-lt"/>
              </a:rPr>
              <a:t>Intants</a:t>
            </a:r>
            <a:r>
              <a:rPr lang="fr-FR" sz="2400" b="1" u="sng" dirty="0">
                <a:solidFill>
                  <a:srgbClr val="00B0F0"/>
                </a:solidFill>
                <a:latin typeface="+mj-lt"/>
              </a:rPr>
              <a:t> Coton du Burkina (AFICB)</a:t>
            </a:r>
          </a:p>
          <a:p>
            <a:pPr marL="0" indent="0">
              <a:buNone/>
            </a:pPr>
            <a:r>
              <a:rPr lang="fr-FR" dirty="0"/>
              <a:t>L’Association Fonds Intrants Coton du BURKINA est formée entre :</a:t>
            </a:r>
          </a:p>
          <a:p>
            <a:pPr lvl="0">
              <a:buFont typeface="Wingdings" panose="05000000000000000000" pitchFamily="2" charset="2"/>
              <a:buChar char="§"/>
            </a:pPr>
            <a:r>
              <a:rPr lang="fr-FR" b="1" dirty="0"/>
              <a:t>L’Association Professionnelle des sociétés Cotonnières du Burkina, en abrégé (APROCOB), </a:t>
            </a:r>
            <a:r>
              <a:rPr lang="fr-FR" dirty="0"/>
              <a:t>regroupant les Sociétés Cotonnières du Burkina, et l</a:t>
            </a:r>
            <a:r>
              <a:rPr lang="fr-FR" b="1" dirty="0"/>
              <a:t>’Union Nationale des Sociétés Coopératives des Producteurs de Coton du Burkina, en abrégé (UNPCB), </a:t>
            </a:r>
            <a:r>
              <a:rPr lang="fr-FR" dirty="0"/>
              <a:t>regroupant les Unions Provinciales de Producteurs de Coton, constituées des Unions Départementales de Producteurs de Coton, elles mêmes constituées des Groupements de Producteurs de Coton. </a:t>
            </a:r>
          </a:p>
          <a:p>
            <a:pPr marL="0" lvl="0" indent="0">
              <a:buNone/>
            </a:pPr>
            <a:endParaRPr lang="fr-FR" dirty="0"/>
          </a:p>
          <a:p>
            <a:pPr lvl="0">
              <a:buFont typeface="Wingdings" panose="05000000000000000000" pitchFamily="2" charset="2"/>
              <a:buChar char="§"/>
            </a:pPr>
            <a:r>
              <a:rPr lang="fr-FR" dirty="0"/>
              <a:t>L’AFICB est une association à but non lucratif. Elle a pour objet exclusif d’assurer la gestion d’un fonds pour contribuer au financement de l’achat et à une meilleure  gestion des intrants de la filière coton, conformément au Titre III, articles 6 et 7 de l’accord interprofessionnel.</a:t>
            </a:r>
          </a:p>
        </p:txBody>
      </p:sp>
    </p:spTree>
    <p:extLst>
      <p:ext uri="{BB962C8B-B14F-4D97-AF65-F5344CB8AC3E}">
        <p14:creationId xmlns:p14="http://schemas.microsoft.com/office/powerpoint/2010/main" val="21895517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7214C81-4ACE-83A4-6770-D78CF7435BB0}"/>
              </a:ext>
            </a:extLst>
          </p:cNvPr>
          <p:cNvSpPr>
            <a:spLocks noGrp="1"/>
          </p:cNvSpPr>
          <p:nvPr>
            <p:ph type="title"/>
          </p:nvPr>
        </p:nvSpPr>
        <p:spPr>
          <a:xfrm>
            <a:off x="838200" y="365126"/>
            <a:ext cx="10181734" cy="646331"/>
          </a:xfrm>
          <a:solidFill>
            <a:schemeClr val="accent6">
              <a:lumMod val="40000"/>
              <a:lumOff val="60000"/>
            </a:schemeClr>
          </a:solidFill>
        </p:spPr>
        <p:txBody>
          <a:bodyPr wrap="square" rtlCol="0">
            <a:spAutoFit/>
          </a:bodyPr>
          <a:lstStyle/>
          <a:p>
            <a:pPr algn="ctr"/>
            <a:r>
              <a:rPr lang="fr-FR" b="1" dirty="0">
                <a:solidFill>
                  <a:srgbClr val="0070C0"/>
                </a:solidFill>
                <a:latin typeface="Rockwell" panose="02060603020205020403" pitchFamily="18" charset="0"/>
                <a:ea typeface="+mn-ea"/>
                <a:cs typeface="+mn-cs"/>
              </a:rPr>
              <a:t>Structures </a:t>
            </a:r>
            <a:r>
              <a:rPr lang="fr-FR" b="1" dirty="0" err="1">
                <a:solidFill>
                  <a:srgbClr val="0070C0"/>
                </a:solidFill>
                <a:latin typeface="Rockwell" panose="02060603020205020403" pitchFamily="18" charset="0"/>
                <a:ea typeface="+mn-ea"/>
                <a:cs typeface="+mn-cs"/>
              </a:rPr>
              <a:t>Ad’hoc</a:t>
            </a:r>
            <a:r>
              <a:rPr lang="fr-FR" b="1" dirty="0">
                <a:solidFill>
                  <a:srgbClr val="0070C0"/>
                </a:solidFill>
                <a:latin typeface="Rockwell" panose="02060603020205020403" pitchFamily="18" charset="0"/>
                <a:ea typeface="+mn-ea"/>
                <a:cs typeface="+mn-cs"/>
              </a:rPr>
              <a:t> </a:t>
            </a:r>
            <a:r>
              <a:rPr lang="fr-FR" sz="1400" b="1" dirty="0">
                <a:solidFill>
                  <a:srgbClr val="0070C0"/>
                </a:solidFill>
                <a:latin typeface="Rockwell" panose="02060603020205020403" pitchFamily="18" charset="0"/>
              </a:rPr>
              <a:t>(2/2)</a:t>
            </a:r>
            <a:endParaRPr lang="fr-FR" sz="1400" dirty="0">
              <a:solidFill>
                <a:srgbClr val="0070C0"/>
              </a:solidFill>
              <a:latin typeface="Rockwell" panose="02060603020205020403" pitchFamily="18" charset="0"/>
              <a:ea typeface="+mn-ea"/>
              <a:cs typeface="+mn-cs"/>
            </a:endParaRPr>
          </a:p>
        </p:txBody>
      </p:sp>
      <p:sp>
        <p:nvSpPr>
          <p:cNvPr id="3" name="Espace réservé du contenu 2">
            <a:extLst>
              <a:ext uri="{FF2B5EF4-FFF2-40B4-BE49-F238E27FC236}">
                <a16:creationId xmlns:a16="http://schemas.microsoft.com/office/drawing/2014/main" id="{51D98E22-3CF8-7286-F966-315775D3A307}"/>
              </a:ext>
            </a:extLst>
          </p:cNvPr>
          <p:cNvSpPr>
            <a:spLocks noGrp="1"/>
          </p:cNvSpPr>
          <p:nvPr>
            <p:ph idx="1"/>
          </p:nvPr>
        </p:nvSpPr>
        <p:spPr>
          <a:xfrm>
            <a:off x="197962" y="1174973"/>
            <a:ext cx="11755225" cy="4351338"/>
          </a:xfrm>
        </p:spPr>
        <p:txBody>
          <a:bodyPr>
            <a:noAutofit/>
          </a:bodyPr>
          <a:lstStyle/>
          <a:p>
            <a:pPr marL="0" algn="just" defTabSz="457200">
              <a:lnSpc>
                <a:spcPct val="150000"/>
              </a:lnSpc>
              <a:spcAft>
                <a:spcPts val="800"/>
              </a:spcAft>
            </a:pPr>
            <a:r>
              <a:rPr lang="fr-FR" sz="1800" dirty="0">
                <a:latin typeface="+mj-lt"/>
                <a:ea typeface="Calibri" panose="020F0502020204030204" pitchFamily="34" charset="0"/>
                <a:cs typeface="Times New Roman" panose="02020603050405020304" pitchFamily="18" charset="0"/>
              </a:rPr>
              <a:t>Les structures </a:t>
            </a:r>
            <a:r>
              <a:rPr lang="fr-FR" sz="1800" dirty="0" err="1">
                <a:latin typeface="+mj-lt"/>
                <a:ea typeface="Calibri" panose="020F0502020204030204" pitchFamily="34" charset="0"/>
                <a:cs typeface="Times New Roman" panose="02020603050405020304" pitchFamily="18" charset="0"/>
              </a:rPr>
              <a:t>Ad’hoc</a:t>
            </a:r>
            <a:r>
              <a:rPr lang="fr-FR" sz="1800" dirty="0">
                <a:latin typeface="+mj-lt"/>
                <a:ea typeface="Calibri" panose="020F0502020204030204" pitchFamily="34" charset="0"/>
                <a:cs typeface="Times New Roman" panose="02020603050405020304" pitchFamily="18" charset="0"/>
              </a:rPr>
              <a:t> de l’AICB sont composés de l’AFICB et l’</a:t>
            </a:r>
            <a:r>
              <a:rPr lang="fr-FR" sz="1800" dirty="0" err="1">
                <a:latin typeface="+mj-lt"/>
                <a:ea typeface="Calibri" panose="020F0502020204030204" pitchFamily="34" charset="0"/>
                <a:cs typeface="Times New Roman" panose="02020603050405020304" pitchFamily="18" charset="0"/>
              </a:rPr>
              <a:t>AFdL</a:t>
            </a:r>
            <a:endParaRPr lang="fr-FR" sz="1800" dirty="0">
              <a:latin typeface="+mj-lt"/>
              <a:ea typeface="Calibri" panose="020F0502020204030204" pitchFamily="34" charset="0"/>
              <a:cs typeface="Times New Roman" panose="02020603050405020304" pitchFamily="18" charset="0"/>
            </a:endParaRPr>
          </a:p>
          <a:p>
            <a:pPr marL="0" indent="0" algn="just">
              <a:buNone/>
            </a:pPr>
            <a:r>
              <a:rPr lang="fr-FR" sz="2400" b="1" u="sng" dirty="0">
                <a:solidFill>
                  <a:srgbClr val="00B0F0"/>
                </a:solidFill>
                <a:latin typeface="+mj-lt"/>
              </a:rPr>
              <a:t>L’Association Fonds de Lissage (</a:t>
            </a:r>
            <a:r>
              <a:rPr lang="fr-FR" sz="2400" b="1" u="sng" dirty="0" err="1">
                <a:solidFill>
                  <a:srgbClr val="00B0F0"/>
                </a:solidFill>
                <a:latin typeface="+mj-lt"/>
              </a:rPr>
              <a:t>AFdL</a:t>
            </a:r>
            <a:r>
              <a:rPr lang="fr-FR" sz="2400" b="1" u="sng" dirty="0">
                <a:solidFill>
                  <a:srgbClr val="00B0F0"/>
                </a:solidFill>
                <a:latin typeface="+mj-lt"/>
              </a:rPr>
              <a:t>)</a:t>
            </a:r>
          </a:p>
          <a:p>
            <a:pPr marL="0" indent="0">
              <a:buNone/>
            </a:pPr>
            <a:r>
              <a:rPr lang="fr-FR" dirty="0"/>
              <a:t>L’Association Fonds de Lissage est formée entre :</a:t>
            </a:r>
          </a:p>
          <a:p>
            <a:pPr lvl="0">
              <a:buFont typeface="Wingdings" panose="05000000000000000000" pitchFamily="2" charset="2"/>
              <a:buChar char="§"/>
            </a:pPr>
            <a:r>
              <a:rPr lang="fr-FR" b="1" dirty="0"/>
              <a:t>L’Association Professionnelle des sociétés Cotonnières du Burkina, en abrégé (APROCOB), </a:t>
            </a:r>
            <a:r>
              <a:rPr lang="fr-FR" dirty="0"/>
              <a:t>regroupant les Sociétés Cotonnières du Burkina, et l</a:t>
            </a:r>
            <a:r>
              <a:rPr lang="fr-FR" b="1" dirty="0"/>
              <a:t>’Union Nationale des Sociétés Coopératives des Producteurs de Coton du Burkina, en abrégé (UNPCB), </a:t>
            </a:r>
            <a:r>
              <a:rPr lang="fr-FR" dirty="0"/>
              <a:t>regroupant les Unions Provinciales de Producteurs de Coton, constituées des Unions Départementales de Producteurs de Coton, elles mêmes constituées des Groupements de Producteurs de Coton. </a:t>
            </a:r>
          </a:p>
          <a:p>
            <a:pPr marL="0" lvl="0" indent="0">
              <a:buNone/>
            </a:pPr>
            <a:endParaRPr lang="fr-FR" dirty="0"/>
          </a:p>
          <a:p>
            <a:pPr algn="just">
              <a:buFont typeface="Wingdings" panose="05000000000000000000" pitchFamily="2" charset="2"/>
              <a:buChar char="§"/>
            </a:pPr>
            <a:r>
              <a:rPr lang="fr-FR" dirty="0"/>
              <a:t>L’</a:t>
            </a:r>
            <a:r>
              <a:rPr lang="fr-FR" dirty="0" err="1"/>
              <a:t>AFdL</a:t>
            </a:r>
            <a:r>
              <a:rPr lang="fr-FR" dirty="0"/>
              <a:t> a pour objet principale de gérer le mécanisme de détermination du prix d’achat du coton graine et du dispositif de lissage du prix d’achat du coton graine.</a:t>
            </a:r>
            <a:endParaRPr lang="fr-FR" sz="1800" b="1" dirty="0">
              <a:solidFill>
                <a:srgbClr val="00B0F0"/>
              </a:solidFill>
              <a:latin typeface="+mj-lt"/>
            </a:endParaRPr>
          </a:p>
        </p:txBody>
      </p:sp>
    </p:spTree>
    <p:extLst>
      <p:ext uri="{BB962C8B-B14F-4D97-AF65-F5344CB8AC3E}">
        <p14:creationId xmlns:p14="http://schemas.microsoft.com/office/powerpoint/2010/main" val="36032693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57080" y="447243"/>
            <a:ext cx="9104778" cy="646331"/>
          </a:xfrm>
          <a:prstGeom prst="rect">
            <a:avLst/>
          </a:prstGeom>
          <a:solidFill>
            <a:schemeClr val="accent6">
              <a:lumMod val="60000"/>
              <a:lumOff val="40000"/>
            </a:schemeClr>
          </a:solidFill>
        </p:spPr>
        <p:txBody>
          <a:bodyPr wrap="square" rtlCol="0">
            <a:spAutoFit/>
          </a:bodyPr>
          <a:lstStyle>
            <a:defPPr>
              <a:defRPr lang="fr-FR"/>
            </a:defPPr>
            <a:lvl1pPr algn="ctr">
              <a:defRPr sz="3600">
                <a:solidFill>
                  <a:srgbClr val="0070C0"/>
                </a:solidFill>
                <a:latin typeface="Rockwell" panose="02060603020205020403" pitchFamily="18" charset="0"/>
              </a:defRPr>
            </a:lvl1pPr>
          </a:lstStyle>
          <a:p>
            <a:r>
              <a:rPr lang="fr-FR" b="1" dirty="0"/>
              <a:t>Sommaire </a:t>
            </a:r>
          </a:p>
        </p:txBody>
      </p:sp>
      <p:sp>
        <p:nvSpPr>
          <p:cNvPr id="6" name="ZoneTexte 5"/>
          <p:cNvSpPr txBox="1"/>
          <p:nvPr/>
        </p:nvSpPr>
        <p:spPr>
          <a:xfrm>
            <a:off x="750352" y="1323231"/>
            <a:ext cx="9566691" cy="6011902"/>
          </a:xfrm>
          <a:prstGeom prst="rect">
            <a:avLst/>
          </a:prstGeom>
          <a:noFill/>
        </p:spPr>
        <p:txBody>
          <a:bodyPr wrap="square" rtlCol="0">
            <a:spAutoFit/>
          </a:bodyPr>
          <a:lstStyle>
            <a:defPPr>
              <a:defRPr lang="en-US"/>
            </a:defPPr>
            <a:lvl1pPr defTabSz="457200">
              <a:lnSpc>
                <a:spcPct val="150000"/>
              </a:lnSpc>
              <a:spcAft>
                <a:spcPts val="800"/>
              </a:spcAft>
              <a:defRPr sz="2800" b="1">
                <a:effectLst/>
                <a:latin typeface="Times New Roman" panose="02020603050405020304" pitchFamily="18" charset="0"/>
                <a:ea typeface="Calibri" panose="020F0502020204030204" pitchFamily="34"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pPr marL="342900" indent="-342900">
              <a:buFont typeface="Wingdings" panose="05000000000000000000" pitchFamily="2" charset="2"/>
              <a:buChar char="q"/>
            </a:pPr>
            <a:r>
              <a:rPr lang="fr-FR" sz="2000" dirty="0">
                <a:latin typeface="+mj-lt"/>
              </a:rPr>
              <a:t>Introduction</a:t>
            </a:r>
          </a:p>
          <a:p>
            <a:pPr marL="342900" indent="-342900">
              <a:buFont typeface="Wingdings" panose="05000000000000000000" pitchFamily="2" charset="2"/>
              <a:buChar char="q"/>
            </a:pPr>
            <a:r>
              <a:rPr lang="fr-FR" sz="2000" dirty="0">
                <a:latin typeface="+mj-lt"/>
              </a:rPr>
              <a:t>Membres</a:t>
            </a:r>
          </a:p>
          <a:p>
            <a:pPr marL="342900" indent="-342900">
              <a:buFont typeface="Wingdings" panose="05000000000000000000" pitchFamily="2" charset="2"/>
              <a:buChar char="q"/>
            </a:pPr>
            <a:r>
              <a:rPr lang="fr-FR" sz="2000" dirty="0">
                <a:latin typeface="+mj-lt"/>
              </a:rPr>
              <a:t>Objet </a:t>
            </a:r>
          </a:p>
          <a:p>
            <a:pPr marL="342900" indent="-342900">
              <a:buFont typeface="Wingdings" panose="05000000000000000000" pitchFamily="2" charset="2"/>
              <a:buChar char="q"/>
            </a:pPr>
            <a:r>
              <a:rPr lang="fr-FR" sz="2000" dirty="0">
                <a:latin typeface="+mj-lt"/>
              </a:rPr>
              <a:t>Missions</a:t>
            </a:r>
          </a:p>
          <a:p>
            <a:pPr marL="342900" indent="-342900">
              <a:buFont typeface="Wingdings" panose="05000000000000000000" pitchFamily="2" charset="2"/>
              <a:buChar char="q"/>
            </a:pPr>
            <a:r>
              <a:rPr lang="fr-FR" sz="2000" dirty="0">
                <a:latin typeface="+mj-lt"/>
              </a:rPr>
              <a:t>Organes de fonctionnement </a:t>
            </a:r>
          </a:p>
          <a:p>
            <a:pPr marL="342900" indent="-342900">
              <a:buFont typeface="Wingdings" panose="05000000000000000000" pitchFamily="2" charset="2"/>
              <a:buChar char="q"/>
            </a:pPr>
            <a:r>
              <a:rPr lang="fr-FR" sz="2000" dirty="0">
                <a:latin typeface="+mj-lt"/>
              </a:rPr>
              <a:t>Membres du bureau de l’AICB</a:t>
            </a:r>
          </a:p>
          <a:p>
            <a:pPr marL="342900" indent="-342900">
              <a:buFont typeface="Wingdings" panose="05000000000000000000" pitchFamily="2" charset="2"/>
              <a:buChar char="q"/>
            </a:pPr>
            <a:r>
              <a:rPr lang="fr-FR" sz="2000" dirty="0">
                <a:latin typeface="+mj-lt"/>
              </a:rPr>
              <a:t>Equipe technique</a:t>
            </a:r>
          </a:p>
          <a:p>
            <a:pPr marL="342900" indent="-342900">
              <a:buFont typeface="Wingdings" panose="05000000000000000000" pitchFamily="2" charset="2"/>
              <a:buChar char="q"/>
            </a:pPr>
            <a:r>
              <a:rPr lang="fr-FR" sz="2000" dirty="0">
                <a:latin typeface="+mj-lt"/>
              </a:rPr>
              <a:t>Structures </a:t>
            </a:r>
            <a:r>
              <a:rPr lang="fr-FR" sz="2000" dirty="0" err="1">
                <a:latin typeface="+mj-lt"/>
              </a:rPr>
              <a:t>Ad’hoc</a:t>
            </a:r>
            <a:endParaRPr lang="fr-FR" sz="2000" dirty="0">
              <a:latin typeface="+mj-lt"/>
            </a:endParaRPr>
          </a:p>
          <a:p>
            <a:pPr marL="342900" indent="-342900">
              <a:buFont typeface="Wingdings" panose="05000000000000000000" pitchFamily="2" charset="2"/>
              <a:buChar char="q"/>
            </a:pPr>
            <a:endParaRPr lang="fr-FR" sz="2000" dirty="0"/>
          </a:p>
          <a:p>
            <a:endParaRPr lang="fr-FR" sz="1600" dirty="0"/>
          </a:p>
          <a:p>
            <a:endParaRPr lang="fr-FR" sz="16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4659" y="1323231"/>
            <a:ext cx="6103931" cy="4577948"/>
          </a:xfrm>
          <a:prstGeom prst="rect">
            <a:avLst/>
          </a:prstGeom>
        </p:spPr>
      </p:pic>
    </p:spTree>
    <p:extLst>
      <p:ext uri="{BB962C8B-B14F-4D97-AF65-F5344CB8AC3E}">
        <p14:creationId xmlns:p14="http://schemas.microsoft.com/office/powerpoint/2010/main" val="26817078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8017" y="279073"/>
            <a:ext cx="4800600" cy="1381454"/>
          </a:xfrm>
        </p:spPr>
        <p:txBody>
          <a:bodyPr>
            <a:noAutofit/>
          </a:bodyPr>
          <a:lstStyle/>
          <a:p>
            <a:pPr algn="ctr"/>
            <a:r>
              <a:rPr lang="fr-FR" sz="9600" b="1" dirty="0">
                <a:solidFill>
                  <a:srgbClr val="00B0F0"/>
                </a:solidFill>
                <a:latin typeface="Brush Script MT" panose="03060802040406070304" pitchFamily="66" charset="0"/>
                <a:cs typeface="Arial" panose="020B0604020202020204" pitchFamily="34" charset="0"/>
              </a:rPr>
              <a:t>Merci</a:t>
            </a:r>
            <a:endParaRPr lang="fr-FR" sz="9600" dirty="0">
              <a:latin typeface="Brush Script MT" panose="03060802040406070304" pitchFamily="66" charset="0"/>
            </a:endParaRPr>
          </a:p>
        </p:txBody>
      </p:sp>
      <p:sp>
        <p:nvSpPr>
          <p:cNvPr id="3" name="Slide Number Placeholder 2">
            <a:extLst>
              <a:ext uri="{FF2B5EF4-FFF2-40B4-BE49-F238E27FC236}">
                <a16:creationId xmlns:a16="http://schemas.microsoft.com/office/drawing/2014/main" id="{3B5595F7-2C2D-46D8-88FD-442301285975}"/>
              </a:ext>
            </a:extLst>
          </p:cNvPr>
          <p:cNvSpPr>
            <a:spLocks noGrp="1"/>
          </p:cNvSpPr>
          <p:nvPr>
            <p:ph type="sldNum" sz="quarter" idx="12"/>
          </p:nvPr>
        </p:nvSpPr>
        <p:spPr/>
        <p:txBody>
          <a:bodyPr/>
          <a:lstStyle/>
          <a:p>
            <a:fld id="{98C8A87A-4F63-41C6-BFBD-9169FDD8A407}" type="slidenum">
              <a:rPr lang="fr-FR" smtClean="0"/>
              <a:t>20</a:t>
            </a:fld>
            <a:endParaRPr lang="fr-FR" dirty="0"/>
          </a:p>
        </p:txBody>
      </p:sp>
      <p:sp>
        <p:nvSpPr>
          <p:cNvPr id="7" name="Rectangle 11"/>
          <p:cNvSpPr>
            <a:spLocks noChangeArrowheads="1"/>
          </p:cNvSpPr>
          <p:nvPr/>
        </p:nvSpPr>
        <p:spPr bwMode="auto">
          <a:xfrm>
            <a:off x="88490" y="2971800"/>
            <a:ext cx="11766960" cy="3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solidFill>
                <a:prstClr val="black"/>
              </a:solidFill>
            </a:endParaRPr>
          </a:p>
        </p:txBody>
      </p:sp>
      <p:sp>
        <p:nvSpPr>
          <p:cNvPr id="10" name="Rectangle 14"/>
          <p:cNvSpPr>
            <a:spLocks noChangeArrowheads="1"/>
          </p:cNvSpPr>
          <p:nvPr/>
        </p:nvSpPr>
        <p:spPr bwMode="auto">
          <a:xfrm>
            <a:off x="63500" y="2316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solidFill>
                <a:prstClr val="black"/>
              </a:solidFill>
            </a:endParaRPr>
          </a:p>
        </p:txBody>
      </p:sp>
      <p:pic>
        <p:nvPicPr>
          <p:cNvPr id="1026" name="Picture 2" descr="Se poser la question, c'est le début de la répo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867" y="2741778"/>
            <a:ext cx="3797133" cy="379713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396" y="2001299"/>
            <a:ext cx="3967123" cy="3429236"/>
          </a:xfrm>
          <a:prstGeom prst="rect">
            <a:avLst/>
          </a:prstGeom>
          <a:noFill/>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519" y="2001299"/>
            <a:ext cx="4572312" cy="3429235"/>
          </a:xfrm>
          <a:prstGeom prst="rect">
            <a:avLst/>
          </a:prstGeom>
        </p:spPr>
      </p:pic>
    </p:spTree>
    <p:extLst>
      <p:ext uri="{BB962C8B-B14F-4D97-AF65-F5344CB8AC3E}">
        <p14:creationId xmlns:p14="http://schemas.microsoft.com/office/powerpoint/2010/main" val="198925729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89056" y="160710"/>
            <a:ext cx="7415449" cy="646331"/>
          </a:xfrm>
          <a:prstGeom prst="rect">
            <a:avLst/>
          </a:prstGeom>
          <a:solidFill>
            <a:schemeClr val="accent6">
              <a:lumMod val="60000"/>
              <a:lumOff val="40000"/>
            </a:schemeClr>
          </a:solidFill>
        </p:spPr>
        <p:txBody>
          <a:bodyPr wrap="square" rtlCol="0">
            <a:spAutoFit/>
          </a:bodyPr>
          <a:lstStyle>
            <a:defPPr>
              <a:defRPr lang="fr-FR"/>
            </a:defPPr>
            <a:lvl1pPr algn="ctr">
              <a:defRPr sz="3600">
                <a:solidFill>
                  <a:srgbClr val="0070C0"/>
                </a:solidFill>
                <a:latin typeface="Rockwell" panose="02060603020205020403" pitchFamily="18" charset="0"/>
              </a:defRPr>
            </a:lvl1pPr>
          </a:lstStyle>
          <a:p>
            <a:r>
              <a:rPr lang="fr-FR" b="1" dirty="0"/>
              <a:t>Introduction </a:t>
            </a:r>
            <a:r>
              <a:rPr lang="fr-FR" sz="1400" b="1" dirty="0"/>
              <a:t>(1/2)</a:t>
            </a:r>
          </a:p>
        </p:txBody>
      </p:sp>
      <p:sp>
        <p:nvSpPr>
          <p:cNvPr id="4" name="ZoneTexte 3"/>
          <p:cNvSpPr txBox="1"/>
          <p:nvPr/>
        </p:nvSpPr>
        <p:spPr>
          <a:xfrm>
            <a:off x="341038" y="1566637"/>
            <a:ext cx="11057641" cy="4093428"/>
          </a:xfrm>
          <a:prstGeom prst="rect">
            <a:avLst/>
          </a:prstGeom>
          <a:noFill/>
        </p:spPr>
        <p:txBody>
          <a:bodyPr wrap="square" rtlCol="0">
            <a:spAutoFit/>
          </a:bodyPr>
          <a:lstStyle>
            <a:defPPr>
              <a:defRPr lang="fr-FR"/>
            </a:defPPr>
            <a:lvl1pPr defTabSz="457200">
              <a:lnSpc>
                <a:spcPct val="150000"/>
              </a:lnSpc>
              <a:spcAft>
                <a:spcPts val="800"/>
              </a:spcAft>
              <a:defRPr b="0">
                <a:effectLst/>
                <a:ea typeface="Calibri" panose="020F0502020204030204" pitchFamily="34"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pPr marL="342900" indent="-342900" algn="just">
              <a:buFont typeface="Wingdings" panose="05000000000000000000" pitchFamily="2" charset="2"/>
              <a:buChar char="§"/>
            </a:pPr>
            <a:r>
              <a:rPr lang="fr-FR" sz="2000" dirty="0">
                <a:latin typeface="+mj-lt"/>
              </a:rPr>
              <a:t>Dans le cadre de la libéralisation de la filière cotonnière, l’Etat, les Sociétés Cotonnières et l’UNPCB, ont signé le 3 septembre 2004, un Protocole d’Accord portant cahier des charges applicables aux opérateurs de la filière coton au Burkina Faso. Un protocole successeur en vigueur a été signé pour la période 2024 à 2027. </a:t>
            </a:r>
          </a:p>
          <a:p>
            <a:pPr algn="just"/>
            <a:r>
              <a:rPr lang="fr-FR" sz="2000" dirty="0">
                <a:latin typeface="+mj-lt"/>
              </a:rPr>
              <a:t> </a:t>
            </a:r>
          </a:p>
          <a:p>
            <a:pPr marL="342900" indent="-342900" algn="just">
              <a:buFont typeface="Wingdings" panose="05000000000000000000" pitchFamily="2" charset="2"/>
              <a:buChar char="§"/>
            </a:pPr>
            <a:r>
              <a:rPr lang="fr-FR" sz="2000" dirty="0">
                <a:latin typeface="+mj-lt"/>
              </a:rPr>
              <a:t>Ce Protocole d’Accord définit l’organisation de la filière coton, ainsi que les conditions et les modalités d’intervention des opérateurs dans la filière coton au Burkina Faso.</a:t>
            </a:r>
          </a:p>
          <a:p>
            <a:pPr algn="just"/>
            <a:r>
              <a:rPr lang="fr-FR" sz="2000" dirty="0">
                <a:latin typeface="Arial Narrow" panose="020B0606020202030204" pitchFamily="34" charset="0"/>
              </a:rPr>
              <a:t> </a:t>
            </a:r>
          </a:p>
        </p:txBody>
      </p:sp>
    </p:spTree>
    <p:extLst>
      <p:ext uri="{BB962C8B-B14F-4D97-AF65-F5344CB8AC3E}">
        <p14:creationId xmlns:p14="http://schemas.microsoft.com/office/powerpoint/2010/main" val="3672337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C2F26-0F55-6407-F73D-D6A974D7423C}"/>
              </a:ext>
            </a:extLst>
          </p:cNvPr>
          <p:cNvSpPr>
            <a:spLocks noGrp="1"/>
          </p:cNvSpPr>
          <p:nvPr>
            <p:ph type="title"/>
          </p:nvPr>
        </p:nvSpPr>
        <p:spPr>
          <a:xfrm>
            <a:off x="1206631" y="265430"/>
            <a:ext cx="10260290" cy="590931"/>
          </a:xfrm>
          <a:solidFill>
            <a:schemeClr val="accent6">
              <a:lumMod val="60000"/>
              <a:lumOff val="40000"/>
            </a:schemeClr>
          </a:solidFill>
        </p:spPr>
        <p:txBody>
          <a:bodyPr wrap="square" rtlCol="0">
            <a:spAutoFit/>
          </a:bodyPr>
          <a:lstStyle/>
          <a:p>
            <a:pPr algn="ctr"/>
            <a:r>
              <a:rPr lang="fr-FR" sz="3600" b="1" dirty="0">
                <a:solidFill>
                  <a:srgbClr val="0070C0"/>
                </a:solidFill>
                <a:latin typeface="Rockwell" panose="02060603020205020403" pitchFamily="18" charset="0"/>
                <a:ea typeface="+mn-ea"/>
                <a:cs typeface="+mn-cs"/>
              </a:rPr>
              <a:t>Introduction </a:t>
            </a:r>
            <a:r>
              <a:rPr lang="fr-FR" sz="1400" b="1" dirty="0">
                <a:solidFill>
                  <a:srgbClr val="0070C0"/>
                </a:solidFill>
                <a:latin typeface="Rockwell" panose="02060603020205020403" pitchFamily="18" charset="0"/>
                <a:ea typeface="+mn-ea"/>
                <a:cs typeface="+mn-cs"/>
              </a:rPr>
              <a:t>(2/2)</a:t>
            </a:r>
            <a:endParaRPr lang="fr-FR" sz="3600" b="1" dirty="0">
              <a:solidFill>
                <a:srgbClr val="0070C0"/>
              </a:solidFill>
              <a:latin typeface="Rockwell" panose="02060603020205020403" pitchFamily="18" charset="0"/>
              <a:ea typeface="+mn-ea"/>
              <a:cs typeface="+mn-cs"/>
            </a:endParaRPr>
          </a:p>
        </p:txBody>
      </p:sp>
      <p:sp>
        <p:nvSpPr>
          <p:cNvPr id="3" name="Espace réservé du contenu 2">
            <a:extLst>
              <a:ext uri="{FF2B5EF4-FFF2-40B4-BE49-F238E27FC236}">
                <a16:creationId xmlns:a16="http://schemas.microsoft.com/office/drawing/2014/main" id="{724823AA-B417-F89A-EA72-FCC3ECD48C0C}"/>
              </a:ext>
            </a:extLst>
          </p:cNvPr>
          <p:cNvSpPr>
            <a:spLocks noGrp="1"/>
          </p:cNvSpPr>
          <p:nvPr>
            <p:ph idx="1"/>
          </p:nvPr>
        </p:nvSpPr>
        <p:spPr>
          <a:xfrm>
            <a:off x="452487" y="856361"/>
            <a:ext cx="11415859" cy="4888967"/>
          </a:xfrm>
          <a:noFill/>
        </p:spPr>
        <p:txBody>
          <a:bodyPr wrap="square" rtlCol="0">
            <a:spAutoFit/>
          </a:bodyPr>
          <a:lstStyle/>
          <a:p>
            <a:pPr marL="0" indent="0" algn="just" defTabSz="457200">
              <a:lnSpc>
                <a:spcPct val="150000"/>
              </a:lnSpc>
              <a:spcAft>
                <a:spcPts val="800"/>
              </a:spcAft>
              <a:buNone/>
            </a:pPr>
            <a:r>
              <a:rPr lang="fr-FR" dirty="0">
                <a:latin typeface="+mj-lt"/>
                <a:ea typeface="Calibri" panose="020F0502020204030204" pitchFamily="34" charset="0"/>
                <a:cs typeface="Times New Roman" panose="02020603050405020304" pitchFamily="18" charset="0"/>
              </a:rPr>
              <a:t>Le protocole d’accord dispose notamment que : </a:t>
            </a:r>
            <a:endParaRPr lang="fr-FR" i="1" dirty="0">
              <a:latin typeface="+mj-lt"/>
              <a:ea typeface="Calibri" panose="020F0502020204030204" pitchFamily="34" charset="0"/>
              <a:cs typeface="Times New Roman" panose="02020603050405020304" pitchFamily="18" charset="0"/>
            </a:endParaRPr>
          </a:p>
          <a:p>
            <a:pPr marL="0" algn="just" defTabSz="457200">
              <a:lnSpc>
                <a:spcPct val="150000"/>
              </a:lnSpc>
              <a:spcAft>
                <a:spcPts val="800"/>
              </a:spcAft>
            </a:pPr>
            <a:r>
              <a:rPr lang="fr-FR" dirty="0">
                <a:latin typeface="+mj-lt"/>
                <a:ea typeface="Calibri" panose="020F0502020204030204" pitchFamily="34" charset="0"/>
                <a:cs typeface="Times New Roman" panose="02020603050405020304" pitchFamily="18" charset="0"/>
              </a:rPr>
              <a:t>les Sociétés Cotonnières, les Organisations de Producteurs de Coton et les Autres acteurs de la filière, pourront s’organiser en associations professionnelles pour la défense de leurs intérêts professionnels respectifs ;</a:t>
            </a:r>
          </a:p>
          <a:p>
            <a:pPr marL="0" algn="just" defTabSz="457200">
              <a:lnSpc>
                <a:spcPct val="150000"/>
              </a:lnSpc>
              <a:spcAft>
                <a:spcPts val="800"/>
              </a:spcAft>
            </a:pPr>
            <a:r>
              <a:rPr lang="fr-FR" dirty="0">
                <a:latin typeface="+mj-lt"/>
                <a:ea typeface="Calibri" panose="020F0502020204030204" pitchFamily="34" charset="0"/>
                <a:cs typeface="Times New Roman" panose="02020603050405020304" pitchFamily="18" charset="0"/>
              </a:rPr>
              <a:t>les différentes associations professionnelles s’obligent à créer une Association Interprofessionnelle qui est l’organe chargé de la gestion de la filière.</a:t>
            </a:r>
          </a:p>
          <a:p>
            <a:pPr marL="0" algn="just" defTabSz="457200">
              <a:lnSpc>
                <a:spcPct val="150000"/>
              </a:lnSpc>
              <a:spcAft>
                <a:spcPts val="800"/>
              </a:spcAft>
            </a:pPr>
            <a:r>
              <a:rPr lang="fr-FR" dirty="0">
                <a:latin typeface="+mj-lt"/>
                <a:ea typeface="Calibri" panose="020F0502020204030204" pitchFamily="34" charset="0"/>
                <a:cs typeface="Times New Roman" panose="02020603050405020304" pitchFamily="18" charset="0"/>
              </a:rPr>
              <a:t>C’est pourquoi, l’Association Professionnelle des sociétés Cotonnières du Burkina (APROCOB) et l’Union Nationale des sociétés coopératives des Producteurs de Coton du Burkina (UNPCB), ont décidé de créer l’Association Interprofessionnelle du Coton du Burkina (AICB) ; cadre formel de concertation et d’actions leur permettant d’assurer une gestion interprofessionnelle de la filière et traiter des questions y relatives.</a:t>
            </a:r>
          </a:p>
        </p:txBody>
      </p:sp>
    </p:spTree>
    <p:extLst>
      <p:ext uri="{BB962C8B-B14F-4D97-AF65-F5344CB8AC3E}">
        <p14:creationId xmlns:p14="http://schemas.microsoft.com/office/powerpoint/2010/main" val="3371920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39713" y="224647"/>
            <a:ext cx="9075679" cy="646331"/>
          </a:xfrm>
          <a:prstGeom prst="rect">
            <a:avLst/>
          </a:prstGeom>
          <a:solidFill>
            <a:schemeClr val="accent6">
              <a:lumMod val="60000"/>
              <a:lumOff val="40000"/>
            </a:schemeClr>
          </a:solidFill>
        </p:spPr>
        <p:txBody>
          <a:bodyPr wrap="square" rtlCol="0">
            <a:spAutoFit/>
          </a:bodyPr>
          <a:lstStyle/>
          <a:p>
            <a:pPr algn="ctr"/>
            <a:r>
              <a:rPr lang="fr-FR" sz="3600" dirty="0">
                <a:solidFill>
                  <a:srgbClr val="0070C0"/>
                </a:solidFill>
                <a:latin typeface="Rockwell" panose="02060603020205020403" pitchFamily="18" charset="0"/>
              </a:rPr>
              <a:t>Membres</a:t>
            </a:r>
          </a:p>
        </p:txBody>
      </p:sp>
      <p:sp>
        <p:nvSpPr>
          <p:cNvPr id="6" name="ZoneTexte 5"/>
          <p:cNvSpPr txBox="1"/>
          <p:nvPr/>
        </p:nvSpPr>
        <p:spPr>
          <a:xfrm>
            <a:off x="169683" y="1036949"/>
            <a:ext cx="11811786" cy="5022337"/>
          </a:xfrm>
          <a:prstGeom prst="rect">
            <a:avLst/>
          </a:prstGeom>
          <a:noFill/>
        </p:spPr>
        <p:txBody>
          <a:bodyPr wrap="square" rtlCol="0">
            <a:spAutoFit/>
          </a:bodyPr>
          <a:lstStyle>
            <a:defPPr>
              <a:defRPr lang="fr-FR"/>
            </a:defPPr>
            <a:lvl1pPr defTabSz="457200">
              <a:lnSpc>
                <a:spcPct val="150000"/>
              </a:lnSpc>
              <a:spcAft>
                <a:spcPts val="800"/>
              </a:spcAft>
              <a:defRPr b="0">
                <a:effectLst/>
                <a:ea typeface="Calibri" panose="020F0502020204030204" pitchFamily="34"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pPr marL="342900" indent="-342900" algn="just">
              <a:buFont typeface="Wingdings" panose="05000000000000000000" pitchFamily="2" charset="2"/>
              <a:buChar char="§"/>
            </a:pPr>
            <a:r>
              <a:rPr lang="fr-FR" dirty="0">
                <a:latin typeface="+mj-lt"/>
              </a:rPr>
              <a:t>L’AICB est composée des organisations professionnelles dont les membres exercent au Burkina Faso des activités de production de coton graine, d’appui-conseil aux producteurs, d’achat de coton graine, d’égrenage et de commercialisation de fibre de coton; </a:t>
            </a:r>
          </a:p>
          <a:p>
            <a:pPr algn="just"/>
            <a:r>
              <a:rPr lang="fr-FR" dirty="0">
                <a:latin typeface="+mj-lt"/>
              </a:rPr>
              <a:t>L’Association Interprofessionnelle du Coton du Burkina (AICB) est formée entre deux familles professionnelles:</a:t>
            </a:r>
          </a:p>
          <a:p>
            <a:pPr marL="342900" indent="-342900" algn="just">
              <a:buFont typeface="Wingdings" panose="05000000000000000000" pitchFamily="2" charset="2"/>
              <a:buChar char="§"/>
            </a:pPr>
            <a:r>
              <a:rPr lang="fr-FR" dirty="0">
                <a:latin typeface="+mj-lt"/>
              </a:rPr>
              <a:t>L’Association Professionnelle des sociétés Cotonnières du Burkina, en abrégé (APROCOB), regroupant les Sociétés Cotonnières du Burkina, ayant son siège social à Ouagadougou;  &amp;</a:t>
            </a:r>
          </a:p>
          <a:p>
            <a:pPr marL="342900" indent="-342900" algn="just">
              <a:buFont typeface="Wingdings" panose="05000000000000000000" pitchFamily="2" charset="2"/>
              <a:buChar char="§"/>
            </a:pPr>
            <a:r>
              <a:rPr lang="fr-FR" dirty="0">
                <a:latin typeface="+mj-lt"/>
              </a:rPr>
              <a:t>L’Union Nationale des sociétés coopératives des Producteurs de Coton du Burkina, en abrégé (UNPCB), regroupant les Unions Provinciales des sociétés coopératives de Producteurs de Coton, constituées des Unions Départementales des sociétés coopératives de Producteurs de Coton, elles-mêmes constituées des Sociétés Coopératives de Simplifiées de Producteurs de Coton, ayant son siège social à Bobo-Dioulasso.</a:t>
            </a:r>
          </a:p>
          <a:p>
            <a:endParaRPr lang="fr-FR" dirty="0">
              <a:latin typeface="+mj-lt"/>
            </a:endParaRPr>
          </a:p>
        </p:txBody>
      </p:sp>
    </p:spTree>
    <p:extLst>
      <p:ext uri="{BB962C8B-B14F-4D97-AF65-F5344CB8AC3E}">
        <p14:creationId xmlns:p14="http://schemas.microsoft.com/office/powerpoint/2010/main" val="18603168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7353" y="226244"/>
            <a:ext cx="2931736" cy="1027521"/>
          </a:xfrm>
          <a:prstGeom prst="rect">
            <a:avLst/>
          </a:prstGeom>
          <a:solidFill>
            <a:schemeClr val="accent6">
              <a:lumMod val="50000"/>
            </a:schemeClr>
          </a:solidFill>
          <a:ln w="762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7200" b="1" dirty="0">
                <a:ln w="0"/>
                <a:solidFill>
                  <a:schemeClr val="bg1">
                    <a:lumMod val="95000"/>
                  </a:schemeClr>
                </a:solidFill>
                <a:effectLst>
                  <a:outerShdw blurRad="38100" dist="19050" dir="2700000" algn="tl" rotWithShape="0">
                    <a:schemeClr val="dk1">
                      <a:alpha val="40000"/>
                    </a:schemeClr>
                  </a:outerShdw>
                </a:effectLst>
              </a:rPr>
              <a:t>AICB</a:t>
            </a:r>
          </a:p>
        </p:txBody>
      </p:sp>
      <p:sp>
        <p:nvSpPr>
          <p:cNvPr id="3" name="Ellipse 2"/>
          <p:cNvSpPr/>
          <p:nvPr/>
        </p:nvSpPr>
        <p:spPr>
          <a:xfrm>
            <a:off x="1404594" y="1443871"/>
            <a:ext cx="3572759" cy="970961"/>
          </a:xfrm>
          <a:prstGeom prst="ellipse">
            <a:avLst/>
          </a:prstGeom>
          <a:solidFill>
            <a:schemeClr val="accent6">
              <a:lumMod val="50000"/>
            </a:schemeClr>
          </a:solidFill>
          <a:ln w="762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solidFill>
                  <a:schemeClr val="bg1">
                    <a:lumMod val="95000"/>
                  </a:schemeClr>
                </a:solidFill>
              </a:rPr>
              <a:t>UNPCB</a:t>
            </a:r>
          </a:p>
        </p:txBody>
      </p:sp>
      <p:sp>
        <p:nvSpPr>
          <p:cNvPr id="4" name="Ellipse 3"/>
          <p:cNvSpPr/>
          <p:nvPr/>
        </p:nvSpPr>
        <p:spPr>
          <a:xfrm>
            <a:off x="7946796" y="1443872"/>
            <a:ext cx="3572759" cy="970961"/>
          </a:xfrm>
          <a:prstGeom prst="ellipse">
            <a:avLst/>
          </a:prstGeom>
          <a:solidFill>
            <a:schemeClr val="accent6">
              <a:lumMod val="50000"/>
            </a:schemeClr>
          </a:solidFill>
          <a:ln w="762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solidFill>
                  <a:schemeClr val="bg1">
                    <a:lumMod val="95000"/>
                  </a:schemeClr>
                </a:solidFill>
              </a:rPr>
              <a:t>APROCOB</a:t>
            </a:r>
          </a:p>
        </p:txBody>
      </p:sp>
      <p:sp>
        <p:nvSpPr>
          <p:cNvPr id="5" name="Rectangle à coins arrondis 4"/>
          <p:cNvSpPr/>
          <p:nvPr/>
        </p:nvSpPr>
        <p:spPr>
          <a:xfrm>
            <a:off x="1536569" y="2818614"/>
            <a:ext cx="2243579" cy="622170"/>
          </a:xfrm>
          <a:prstGeom prst="roundRect">
            <a:avLst/>
          </a:prstGeom>
          <a:solidFill>
            <a:schemeClr val="accent6">
              <a:lumMod val="50000"/>
            </a:schemeClr>
          </a:solidFill>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a:solidFill>
                  <a:schemeClr val="bg1">
                    <a:lumMod val="95000"/>
                  </a:schemeClr>
                </a:solidFill>
              </a:rPr>
              <a:t>UPPC</a:t>
            </a:r>
          </a:p>
        </p:txBody>
      </p:sp>
      <p:sp>
        <p:nvSpPr>
          <p:cNvPr id="6" name="Rectangle à coins arrondis 5"/>
          <p:cNvSpPr/>
          <p:nvPr/>
        </p:nvSpPr>
        <p:spPr>
          <a:xfrm>
            <a:off x="1536568" y="3941977"/>
            <a:ext cx="2243579" cy="622170"/>
          </a:xfrm>
          <a:prstGeom prst="roundRect">
            <a:avLst/>
          </a:prstGeom>
          <a:solidFill>
            <a:schemeClr val="accent6">
              <a:lumMod val="50000"/>
            </a:schemeClr>
          </a:solidFill>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a:solidFill>
                  <a:schemeClr val="bg1">
                    <a:lumMod val="95000"/>
                  </a:schemeClr>
                </a:solidFill>
              </a:rPr>
              <a:t>UDPC</a:t>
            </a:r>
          </a:p>
        </p:txBody>
      </p:sp>
      <p:sp>
        <p:nvSpPr>
          <p:cNvPr id="7" name="Rectangle à coins arrondis 6"/>
          <p:cNvSpPr/>
          <p:nvPr/>
        </p:nvSpPr>
        <p:spPr>
          <a:xfrm>
            <a:off x="10176628" y="3319807"/>
            <a:ext cx="1503182" cy="622170"/>
          </a:xfrm>
          <a:prstGeom prst="roundRect">
            <a:avLst/>
          </a:prstGeom>
          <a:solidFill>
            <a:schemeClr val="accent6">
              <a:lumMod val="50000"/>
            </a:schemeClr>
          </a:solidFill>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bg1">
                    <a:lumMod val="95000"/>
                  </a:schemeClr>
                </a:solidFill>
              </a:rPr>
              <a:t>FASO</a:t>
            </a:r>
            <a:r>
              <a:rPr lang="fr-FR" b="1" dirty="0"/>
              <a:t> </a:t>
            </a:r>
            <a:r>
              <a:rPr lang="fr-FR" b="1" dirty="0">
                <a:solidFill>
                  <a:schemeClr val="bg1">
                    <a:lumMod val="95000"/>
                  </a:schemeClr>
                </a:solidFill>
              </a:rPr>
              <a:t>COTON</a:t>
            </a:r>
          </a:p>
        </p:txBody>
      </p:sp>
      <p:sp>
        <p:nvSpPr>
          <p:cNvPr id="8" name="Rectangle à coins arrondis 7"/>
          <p:cNvSpPr/>
          <p:nvPr/>
        </p:nvSpPr>
        <p:spPr>
          <a:xfrm>
            <a:off x="8315227" y="3327664"/>
            <a:ext cx="1509860" cy="622170"/>
          </a:xfrm>
          <a:prstGeom prst="roundRect">
            <a:avLst/>
          </a:prstGeom>
          <a:solidFill>
            <a:schemeClr val="accent6">
              <a:lumMod val="50000"/>
            </a:schemeClr>
          </a:solidFill>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bg1">
                    <a:lumMod val="95000"/>
                  </a:schemeClr>
                </a:solidFill>
              </a:rPr>
              <a:t>SOCOMA</a:t>
            </a:r>
          </a:p>
        </p:txBody>
      </p:sp>
      <p:sp>
        <p:nvSpPr>
          <p:cNvPr id="9" name="Rectangle à coins arrondis 8"/>
          <p:cNvSpPr/>
          <p:nvPr/>
        </p:nvSpPr>
        <p:spPr>
          <a:xfrm>
            <a:off x="6460111" y="3319808"/>
            <a:ext cx="1503575" cy="622170"/>
          </a:xfrm>
          <a:prstGeom prst="roundRect">
            <a:avLst/>
          </a:prstGeom>
          <a:solidFill>
            <a:schemeClr val="accent6">
              <a:lumMod val="50000"/>
            </a:schemeClr>
          </a:solidFill>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bg1">
                    <a:lumMod val="95000"/>
                  </a:schemeClr>
                </a:solidFill>
              </a:rPr>
              <a:t>SOFITEX</a:t>
            </a:r>
          </a:p>
        </p:txBody>
      </p:sp>
      <p:sp>
        <p:nvSpPr>
          <p:cNvPr id="10" name="Rectangle à coins arrondis 9"/>
          <p:cNvSpPr/>
          <p:nvPr/>
        </p:nvSpPr>
        <p:spPr>
          <a:xfrm>
            <a:off x="1536567" y="5165889"/>
            <a:ext cx="2243579" cy="559326"/>
          </a:xfrm>
          <a:prstGeom prst="roundRect">
            <a:avLst/>
          </a:prstGeom>
          <a:solidFill>
            <a:schemeClr val="accent6">
              <a:lumMod val="50000"/>
            </a:schemeClr>
          </a:solidFill>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a:solidFill>
                  <a:schemeClr val="bg1">
                    <a:lumMod val="95000"/>
                  </a:schemeClr>
                </a:solidFill>
              </a:rPr>
              <a:t>SCOOPS-PC</a:t>
            </a:r>
          </a:p>
        </p:txBody>
      </p:sp>
      <p:cxnSp>
        <p:nvCxnSpPr>
          <p:cNvPr id="12" name="Connecteur en angle 11"/>
          <p:cNvCxnSpPr>
            <a:stCxn id="2" idx="2"/>
            <a:endCxn id="4" idx="2"/>
          </p:cNvCxnSpPr>
          <p:nvPr/>
        </p:nvCxnSpPr>
        <p:spPr>
          <a:xfrm rot="16200000" flipH="1">
            <a:off x="6857214" y="839771"/>
            <a:ext cx="675588" cy="1503575"/>
          </a:xfrm>
          <a:prstGeom prst="bentConnector2">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en angle 13"/>
          <p:cNvCxnSpPr>
            <a:stCxn id="2" idx="2"/>
            <a:endCxn id="3" idx="6"/>
          </p:cNvCxnSpPr>
          <p:nvPr/>
        </p:nvCxnSpPr>
        <p:spPr>
          <a:xfrm rot="5400000">
            <a:off x="5372494" y="858624"/>
            <a:ext cx="675587" cy="1465868"/>
          </a:xfrm>
          <a:prstGeom prst="bentConnector2">
            <a:avLst/>
          </a:prstGeom>
          <a:ln w="571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3" idx="4"/>
            <a:endCxn id="5" idx="0"/>
          </p:cNvCxnSpPr>
          <p:nvPr/>
        </p:nvCxnSpPr>
        <p:spPr>
          <a:xfrm rot="5400000">
            <a:off x="2722776" y="2350416"/>
            <a:ext cx="403782" cy="532615"/>
          </a:xfrm>
          <a:prstGeom prst="bentConnector3">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en angle 17"/>
          <p:cNvCxnSpPr>
            <a:stCxn id="5" idx="3"/>
            <a:endCxn id="6" idx="3"/>
          </p:cNvCxnSpPr>
          <p:nvPr/>
        </p:nvCxnSpPr>
        <p:spPr>
          <a:xfrm flipH="1">
            <a:off x="3780147" y="3129699"/>
            <a:ext cx="1" cy="1123363"/>
          </a:xfrm>
          <a:prstGeom prst="bentConnector3">
            <a:avLst>
              <a:gd name="adj1" fmla="val -22860000000"/>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stCxn id="6" idx="3"/>
            <a:endCxn id="10" idx="3"/>
          </p:cNvCxnSpPr>
          <p:nvPr/>
        </p:nvCxnSpPr>
        <p:spPr>
          <a:xfrm flipH="1">
            <a:off x="3780146" y="4253062"/>
            <a:ext cx="1" cy="1192490"/>
          </a:xfrm>
          <a:prstGeom prst="bentConnector3">
            <a:avLst>
              <a:gd name="adj1" fmla="val -22860000000"/>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eur en angle 26"/>
          <p:cNvCxnSpPr>
            <a:stCxn id="4" idx="4"/>
            <a:endCxn id="9" idx="0"/>
          </p:cNvCxnSpPr>
          <p:nvPr/>
        </p:nvCxnSpPr>
        <p:spPr>
          <a:xfrm rot="5400000">
            <a:off x="8020051" y="1606682"/>
            <a:ext cx="904975" cy="2521277"/>
          </a:xfrm>
          <a:prstGeom prst="bentConnector3">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a:stCxn id="4" idx="4"/>
            <a:endCxn id="8" idx="0"/>
          </p:cNvCxnSpPr>
          <p:nvPr/>
        </p:nvCxnSpPr>
        <p:spPr>
          <a:xfrm rot="5400000">
            <a:off x="8945252" y="2539739"/>
            <a:ext cx="912831" cy="663019"/>
          </a:xfrm>
          <a:prstGeom prst="bentConnector3">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cteur en angle 30"/>
          <p:cNvCxnSpPr>
            <a:stCxn id="4" idx="4"/>
            <a:endCxn id="7" idx="0"/>
          </p:cNvCxnSpPr>
          <p:nvPr/>
        </p:nvCxnSpPr>
        <p:spPr>
          <a:xfrm rot="16200000" flipH="1">
            <a:off x="9878210" y="2269798"/>
            <a:ext cx="904974" cy="1195043"/>
          </a:xfrm>
          <a:prstGeom prst="bentConnector3">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rot="16200000">
            <a:off x="-1736654" y="3575380"/>
            <a:ext cx="5043344" cy="400110"/>
          </a:xfrm>
          <a:prstGeom prst="rect">
            <a:avLst/>
          </a:prstGeom>
          <a:noFill/>
        </p:spPr>
        <p:txBody>
          <a:bodyPr wrap="square" rtlCol="0">
            <a:spAutoFit/>
          </a:bodyPr>
          <a:lstStyle/>
          <a:p>
            <a:r>
              <a:rPr lang="fr-FR" sz="2000" b="1" dirty="0"/>
              <a:t>Famille professionnelle des producteurs</a:t>
            </a:r>
          </a:p>
        </p:txBody>
      </p:sp>
      <p:sp>
        <p:nvSpPr>
          <p:cNvPr id="13" name="ZoneTexte 12"/>
          <p:cNvSpPr txBox="1"/>
          <p:nvPr/>
        </p:nvSpPr>
        <p:spPr>
          <a:xfrm rot="5400000">
            <a:off x="9251736" y="3739508"/>
            <a:ext cx="5167569" cy="400110"/>
          </a:xfrm>
          <a:prstGeom prst="rect">
            <a:avLst/>
          </a:prstGeom>
          <a:noFill/>
        </p:spPr>
        <p:txBody>
          <a:bodyPr wrap="square" rtlCol="0">
            <a:spAutoFit/>
          </a:bodyPr>
          <a:lstStyle/>
          <a:p>
            <a:r>
              <a:rPr lang="fr-FR" sz="2000" b="1" dirty="0"/>
              <a:t>Famille professionnelle des </a:t>
            </a:r>
            <a:r>
              <a:rPr lang="fr-FR" sz="2000" b="1" dirty="0" err="1"/>
              <a:t>egreneurs</a:t>
            </a:r>
            <a:r>
              <a:rPr lang="fr-FR" sz="2000" b="1" dirty="0"/>
              <a:t> </a:t>
            </a:r>
          </a:p>
        </p:txBody>
      </p:sp>
      <p:sp>
        <p:nvSpPr>
          <p:cNvPr id="15" name="ZoneTexte 14"/>
          <p:cNvSpPr txBox="1"/>
          <p:nvPr/>
        </p:nvSpPr>
        <p:spPr>
          <a:xfrm>
            <a:off x="169683" y="113122"/>
            <a:ext cx="3506772" cy="369332"/>
          </a:xfrm>
          <a:prstGeom prst="rect">
            <a:avLst/>
          </a:prstGeom>
          <a:noFill/>
        </p:spPr>
        <p:txBody>
          <a:bodyPr wrap="square" rtlCol="0">
            <a:spAutoFit/>
          </a:bodyPr>
          <a:lstStyle/>
          <a:p>
            <a:r>
              <a:rPr lang="fr-FR" b="1" dirty="0">
                <a:latin typeface="Arial Narrow" panose="020B0606020202030204" pitchFamily="34" charset="0"/>
              </a:rPr>
              <a:t>Organigramme structurelle de l’AICB</a:t>
            </a:r>
          </a:p>
        </p:txBody>
      </p:sp>
    </p:spTree>
    <p:extLst>
      <p:ext uri="{BB962C8B-B14F-4D97-AF65-F5344CB8AC3E}">
        <p14:creationId xmlns:p14="http://schemas.microsoft.com/office/powerpoint/2010/main" val="316357588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208171" y="626125"/>
            <a:ext cx="8945255" cy="5557858"/>
          </a:xfrm>
          <a:prstGeom prst="rect">
            <a:avLst/>
          </a:prstGeom>
          <a:noFill/>
        </p:spPr>
      </p:pic>
      <p:graphicFrame>
        <p:nvGraphicFramePr>
          <p:cNvPr id="4" name="Tableau 3"/>
          <p:cNvGraphicFramePr>
            <a:graphicFrameLocks noGrp="1"/>
          </p:cNvGraphicFramePr>
          <p:nvPr>
            <p:extLst>
              <p:ext uri="{D42A27DB-BD31-4B8C-83A1-F6EECF244321}">
                <p14:modId xmlns:p14="http://schemas.microsoft.com/office/powerpoint/2010/main" val="2310653712"/>
              </p:ext>
            </p:extLst>
          </p:nvPr>
        </p:nvGraphicFramePr>
        <p:xfrm>
          <a:off x="9153426" y="813931"/>
          <a:ext cx="2922310" cy="2758829"/>
        </p:xfrm>
        <a:graphic>
          <a:graphicData uri="http://schemas.openxmlformats.org/drawingml/2006/table">
            <a:tbl>
              <a:tblPr firstRow="1" bandRow="1">
                <a:tableStyleId>{E8B1032C-EA38-4F05-BA0D-38AFFFC7BED3}</a:tableStyleId>
              </a:tblPr>
              <a:tblGrid>
                <a:gridCol w="1461155">
                  <a:extLst>
                    <a:ext uri="{9D8B030D-6E8A-4147-A177-3AD203B41FA5}">
                      <a16:colId xmlns:a16="http://schemas.microsoft.com/office/drawing/2014/main" val="3007266758"/>
                    </a:ext>
                  </a:extLst>
                </a:gridCol>
                <a:gridCol w="1461155">
                  <a:extLst>
                    <a:ext uri="{9D8B030D-6E8A-4147-A177-3AD203B41FA5}">
                      <a16:colId xmlns:a16="http://schemas.microsoft.com/office/drawing/2014/main" val="3435379319"/>
                    </a:ext>
                  </a:extLst>
                </a:gridCol>
              </a:tblGrid>
              <a:tr h="1425089">
                <a:tc>
                  <a:txBody>
                    <a:bodyPr/>
                    <a:lstStyle/>
                    <a:p>
                      <a:r>
                        <a:rPr lang="fr-FR" dirty="0"/>
                        <a:t>Zone de production cotonnière</a:t>
                      </a:r>
                    </a:p>
                  </a:txBody>
                  <a:tcPr/>
                </a:tc>
                <a:tc>
                  <a:txBody>
                    <a:bodyPr/>
                    <a:lstStyle/>
                    <a:p>
                      <a:r>
                        <a:rPr lang="fr-FR" dirty="0"/>
                        <a:t>Capacités théorique des usines d’</a:t>
                      </a:r>
                      <a:r>
                        <a:rPr lang="fr-FR" dirty="0" err="1"/>
                        <a:t>egrenage</a:t>
                      </a:r>
                      <a:endParaRPr lang="fr-FR" dirty="0"/>
                    </a:p>
                  </a:txBody>
                  <a:tcPr/>
                </a:tc>
                <a:extLst>
                  <a:ext uri="{0D108BD9-81ED-4DB2-BD59-A6C34878D82A}">
                    <a16:rowId xmlns:a16="http://schemas.microsoft.com/office/drawing/2014/main" val="772403562"/>
                  </a:ext>
                </a:extLst>
              </a:tr>
              <a:tr h="444580">
                <a:tc>
                  <a:txBody>
                    <a:bodyPr/>
                    <a:lstStyle/>
                    <a:p>
                      <a:r>
                        <a:rPr lang="fr-FR" b="1" dirty="0"/>
                        <a:t>SOFITEX</a:t>
                      </a:r>
                    </a:p>
                  </a:txBody>
                  <a:tcPr/>
                </a:tc>
                <a:tc>
                  <a:txBody>
                    <a:bodyPr/>
                    <a:lstStyle/>
                    <a:p>
                      <a:r>
                        <a:rPr lang="fr-FR" dirty="0"/>
                        <a:t>550 000 T</a:t>
                      </a:r>
                    </a:p>
                  </a:txBody>
                  <a:tcPr/>
                </a:tc>
                <a:extLst>
                  <a:ext uri="{0D108BD9-81ED-4DB2-BD59-A6C34878D82A}">
                    <a16:rowId xmlns:a16="http://schemas.microsoft.com/office/drawing/2014/main" val="3545297479"/>
                  </a:ext>
                </a:extLst>
              </a:tr>
              <a:tr h="444580">
                <a:tc>
                  <a:txBody>
                    <a:bodyPr/>
                    <a:lstStyle/>
                    <a:p>
                      <a:r>
                        <a:rPr lang="fr-FR" b="1" dirty="0"/>
                        <a:t>SOCOMA</a:t>
                      </a:r>
                    </a:p>
                  </a:txBody>
                  <a:tcPr/>
                </a:tc>
                <a:tc>
                  <a:txBody>
                    <a:bodyPr/>
                    <a:lstStyle/>
                    <a:p>
                      <a:r>
                        <a:rPr lang="fr-FR" dirty="0"/>
                        <a:t>170 000 T</a:t>
                      </a:r>
                    </a:p>
                  </a:txBody>
                  <a:tcPr/>
                </a:tc>
                <a:extLst>
                  <a:ext uri="{0D108BD9-81ED-4DB2-BD59-A6C34878D82A}">
                    <a16:rowId xmlns:a16="http://schemas.microsoft.com/office/drawing/2014/main" val="1604369418"/>
                  </a:ext>
                </a:extLst>
              </a:tr>
              <a:tr h="444580">
                <a:tc>
                  <a:txBody>
                    <a:bodyPr/>
                    <a:lstStyle/>
                    <a:p>
                      <a:r>
                        <a:rPr lang="fr-FR" b="1" dirty="0"/>
                        <a:t>FASO</a:t>
                      </a:r>
                      <a:r>
                        <a:rPr lang="fr-FR" b="1" baseline="0" dirty="0"/>
                        <a:t> COTON</a:t>
                      </a:r>
                      <a:endParaRPr lang="fr-FR" b="1" dirty="0"/>
                    </a:p>
                  </a:txBody>
                  <a:tcPr/>
                </a:tc>
                <a:tc>
                  <a:txBody>
                    <a:bodyPr/>
                    <a:lstStyle/>
                    <a:p>
                      <a:r>
                        <a:rPr lang="fr-FR" dirty="0"/>
                        <a:t>70 000 T</a:t>
                      </a:r>
                    </a:p>
                  </a:txBody>
                  <a:tcPr/>
                </a:tc>
                <a:extLst>
                  <a:ext uri="{0D108BD9-81ED-4DB2-BD59-A6C34878D82A}">
                    <a16:rowId xmlns:a16="http://schemas.microsoft.com/office/drawing/2014/main" val="2305729887"/>
                  </a:ext>
                </a:extLst>
              </a:tr>
            </a:tbl>
          </a:graphicData>
        </a:graphic>
      </p:graphicFrame>
      <p:sp>
        <p:nvSpPr>
          <p:cNvPr id="5" name="ZoneTexte 4"/>
          <p:cNvSpPr txBox="1"/>
          <p:nvPr/>
        </p:nvSpPr>
        <p:spPr>
          <a:xfrm>
            <a:off x="1008668" y="141402"/>
            <a:ext cx="6617617" cy="400110"/>
          </a:xfrm>
          <a:prstGeom prst="rect">
            <a:avLst/>
          </a:prstGeom>
          <a:solidFill>
            <a:schemeClr val="accent6">
              <a:lumMod val="40000"/>
              <a:lumOff val="60000"/>
            </a:schemeClr>
          </a:solidFill>
        </p:spPr>
        <p:txBody>
          <a:bodyPr wrap="square" rtlCol="0">
            <a:spAutoFit/>
          </a:bodyPr>
          <a:lstStyle/>
          <a:p>
            <a:pPr algn="ctr"/>
            <a:r>
              <a:rPr lang="fr-FR" sz="2000" b="1" dirty="0"/>
              <a:t>ZONES COTONNIERES DU BURKINA</a:t>
            </a:r>
          </a:p>
        </p:txBody>
      </p:sp>
    </p:spTree>
    <p:extLst>
      <p:ext uri="{BB962C8B-B14F-4D97-AF65-F5344CB8AC3E}">
        <p14:creationId xmlns:p14="http://schemas.microsoft.com/office/powerpoint/2010/main" val="212990829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408" y="754144"/>
            <a:ext cx="7268066" cy="5451050"/>
          </a:xfrm>
          <a:prstGeom prst="rect">
            <a:avLst/>
          </a:prstGeom>
          <a:noFill/>
        </p:spPr>
      </p:pic>
      <p:sp>
        <p:nvSpPr>
          <p:cNvPr id="2" name="ZoneTexte 1"/>
          <p:cNvSpPr txBox="1"/>
          <p:nvPr/>
        </p:nvSpPr>
        <p:spPr>
          <a:xfrm>
            <a:off x="1234911" y="6344239"/>
            <a:ext cx="10746557" cy="307777"/>
          </a:xfrm>
          <a:prstGeom prst="rect">
            <a:avLst/>
          </a:prstGeom>
          <a:noFill/>
        </p:spPr>
        <p:txBody>
          <a:bodyPr wrap="square" rtlCol="0">
            <a:spAutoFit/>
          </a:bodyPr>
          <a:lstStyle/>
          <a:p>
            <a:r>
              <a:rPr lang="fr-FR" sz="1400" b="1" dirty="0"/>
              <a:t>Photo 1</a:t>
            </a:r>
            <a:r>
              <a:rPr lang="fr-FR" sz="1400" dirty="0"/>
              <a:t>: signature du protocole d’accord 2024-2027 par les directeurs des SC et le président de l’UNPCB</a:t>
            </a:r>
          </a:p>
        </p:txBody>
      </p:sp>
    </p:spTree>
    <p:extLst>
      <p:ext uri="{BB962C8B-B14F-4D97-AF65-F5344CB8AC3E}">
        <p14:creationId xmlns:p14="http://schemas.microsoft.com/office/powerpoint/2010/main" val="91540617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99784" y="168622"/>
            <a:ext cx="9075679" cy="769441"/>
          </a:xfrm>
          <a:prstGeom prst="rect">
            <a:avLst/>
          </a:prstGeom>
          <a:solidFill>
            <a:schemeClr val="accent6">
              <a:lumMod val="40000"/>
              <a:lumOff val="60000"/>
            </a:schemeClr>
          </a:solidFill>
        </p:spPr>
        <p:txBody>
          <a:bodyPr wrap="square" rtlCol="0">
            <a:spAutoFit/>
          </a:bodyPr>
          <a:lstStyle>
            <a:defPPr>
              <a:defRPr lang="fr-FR"/>
            </a:defPPr>
            <a:lvl1pPr algn="ctr">
              <a:defRPr sz="3600">
                <a:solidFill>
                  <a:srgbClr val="0070C0"/>
                </a:solidFill>
                <a:latin typeface="Rockwell" panose="02060603020205020403" pitchFamily="18" charset="0"/>
              </a:defRPr>
            </a:lvl1pPr>
          </a:lstStyle>
          <a:p>
            <a:r>
              <a:rPr lang="fr-FR" sz="4400" b="1" dirty="0"/>
              <a:t>Objet </a:t>
            </a:r>
          </a:p>
        </p:txBody>
      </p:sp>
      <p:sp>
        <p:nvSpPr>
          <p:cNvPr id="7" name="ZoneTexte 6"/>
          <p:cNvSpPr txBox="1"/>
          <p:nvPr/>
        </p:nvSpPr>
        <p:spPr>
          <a:xfrm>
            <a:off x="377072" y="1074655"/>
            <a:ext cx="11585542" cy="5745612"/>
          </a:xfrm>
          <a:prstGeom prst="rect">
            <a:avLst/>
          </a:prstGeom>
          <a:noFill/>
        </p:spPr>
        <p:txBody>
          <a:bodyPr wrap="square" rtlCol="0">
            <a:spAutoFit/>
          </a:bodyPr>
          <a:lstStyle>
            <a:defPPr>
              <a:defRPr lang="fr-FR"/>
            </a:defPPr>
            <a:lvl1pPr defTabSz="457200">
              <a:lnSpc>
                <a:spcPct val="150000"/>
              </a:lnSpc>
              <a:spcAft>
                <a:spcPts val="800"/>
              </a:spcAft>
              <a:defRPr b="0">
                <a:effectLst/>
                <a:ea typeface="Calibri" panose="020F0502020204030204" pitchFamily="34"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pPr algn="just"/>
            <a:r>
              <a:rPr lang="fr-FR" dirty="0">
                <a:latin typeface="+mj-lt"/>
              </a:rPr>
              <a:t>L’objet de l’AICB est d’assurer la gestion interprofessionnelle de la filière cotonnière du Burkina à travers un cadre formel de concertations et d’actions. </a:t>
            </a:r>
          </a:p>
          <a:p>
            <a:pPr algn="just"/>
            <a:r>
              <a:rPr lang="fr-FR" dirty="0">
                <a:latin typeface="+mj-lt"/>
              </a:rPr>
              <a:t>Pour  ce faire,  elle est mandatée pour :  </a:t>
            </a:r>
          </a:p>
          <a:p>
            <a:pPr marL="285750" indent="-285750" algn="just">
              <a:buFont typeface="Wingdings" panose="05000000000000000000" pitchFamily="2" charset="2"/>
              <a:buChar char="§"/>
            </a:pPr>
            <a:r>
              <a:rPr lang="fr-FR" dirty="0">
                <a:latin typeface="+mj-lt"/>
              </a:rPr>
              <a:t>Prendre en charge la gestion de la filière coton dans le cadre de rapports organisés entre les organisations professionnelles de la filière ;</a:t>
            </a:r>
          </a:p>
          <a:p>
            <a:pPr marL="285750" indent="-285750" algn="just">
              <a:buFont typeface="Wingdings" panose="05000000000000000000" pitchFamily="2" charset="2"/>
              <a:buChar char="§"/>
            </a:pPr>
            <a:r>
              <a:rPr lang="fr-FR" dirty="0">
                <a:latin typeface="+mj-lt"/>
              </a:rPr>
              <a:t>Représenter l’Interprofession face à l’Etat, à ses démembrements et aux partenaires techniques et financiers impliqués dans la filière coton ;</a:t>
            </a:r>
          </a:p>
          <a:p>
            <a:pPr marL="285750" indent="-285750" algn="just">
              <a:buFont typeface="Wingdings" panose="05000000000000000000" pitchFamily="2" charset="2"/>
              <a:buChar char="§"/>
            </a:pPr>
            <a:r>
              <a:rPr lang="fr-FR" dirty="0">
                <a:latin typeface="+mj-lt"/>
              </a:rPr>
              <a:t>Créer un cadre de concertation pour traiter des questions d’intérêt commun entre les membres ;</a:t>
            </a:r>
          </a:p>
          <a:p>
            <a:pPr marL="285750" indent="-285750" algn="just">
              <a:buFont typeface="Wingdings" panose="05000000000000000000" pitchFamily="2" charset="2"/>
              <a:buChar char="§"/>
            </a:pPr>
            <a:r>
              <a:rPr lang="fr-FR" dirty="0">
                <a:latin typeface="+mj-lt"/>
              </a:rPr>
              <a:t>Défendre les intérêts des organisations professionnelles qui la composent en particulier et de la filière cotonnière en général ;</a:t>
            </a:r>
          </a:p>
          <a:p>
            <a:pPr marL="285750" indent="-285750" algn="just">
              <a:buFont typeface="Wingdings" panose="05000000000000000000" pitchFamily="2" charset="2"/>
              <a:buChar char="§"/>
            </a:pPr>
            <a:r>
              <a:rPr lang="fr-FR" dirty="0">
                <a:latin typeface="+mj-lt"/>
              </a:rPr>
              <a:t>Promouvoir le développement de la filière coton du Burkina ;</a:t>
            </a:r>
          </a:p>
          <a:p>
            <a:endParaRPr lang="fr-FR" dirty="0"/>
          </a:p>
        </p:txBody>
      </p:sp>
    </p:spTree>
    <p:extLst>
      <p:ext uri="{BB962C8B-B14F-4D97-AF65-F5344CB8AC3E}">
        <p14:creationId xmlns:p14="http://schemas.microsoft.com/office/powerpoint/2010/main" val="3120210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7899</TotalTime>
  <Words>1786</Words>
  <Application>Microsoft Office PowerPoint</Application>
  <PresentationFormat>Grand écran</PresentationFormat>
  <Paragraphs>162</Paragraphs>
  <Slides>20</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Arial</vt:lpstr>
      <vt:lpstr>Arial Narrow</vt:lpstr>
      <vt:lpstr>Brush Script MT</vt:lpstr>
      <vt:lpstr>Calibri</vt:lpstr>
      <vt:lpstr>Calibri Light</vt:lpstr>
      <vt:lpstr>Comic Sans MS</vt:lpstr>
      <vt:lpstr>Rockwell</vt:lpstr>
      <vt:lpstr>Times New Roman</vt:lpstr>
      <vt:lpstr>Wingdings</vt:lpstr>
      <vt:lpstr>Thème Office</vt:lpstr>
      <vt:lpstr>Présentation PowerPoint</vt:lpstr>
      <vt:lpstr>Présentation PowerPoint</vt:lpstr>
      <vt:lpstr>Présentation PowerPoint</vt:lpstr>
      <vt:lpstr>Introduction (2/2)</vt:lpstr>
      <vt:lpstr>Présentation PowerPoint</vt:lpstr>
      <vt:lpstr>Présentation PowerPoint</vt:lpstr>
      <vt:lpstr>Présentation PowerPoint</vt:lpstr>
      <vt:lpstr>Présentation PowerPoint</vt:lpstr>
      <vt:lpstr>Présentation PowerPoint</vt:lpstr>
      <vt:lpstr>Présentation PowerPoint</vt:lpstr>
      <vt:lpstr>Missions (2/3)</vt:lpstr>
      <vt:lpstr>Missions (3/3)</vt:lpstr>
      <vt:lpstr>Organe de fonctionnement (1/4)</vt:lpstr>
      <vt:lpstr>Organe de fonctionnement (2/4)</vt:lpstr>
      <vt:lpstr>Organe de fonctionnement (3/4)</vt:lpstr>
      <vt:lpstr>Présentation PowerPoint</vt:lpstr>
      <vt:lpstr>Organe de fonctionnement (4/4)</vt:lpstr>
      <vt:lpstr>Structures Ad’hoc (1/2)</vt:lpstr>
      <vt:lpstr>Structures Ad’hoc (2/2)</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ELITE VOYAGES</cp:lastModifiedBy>
  <cp:revision>224</cp:revision>
  <dcterms:created xsi:type="dcterms:W3CDTF">2023-03-17T14:56:49Z</dcterms:created>
  <dcterms:modified xsi:type="dcterms:W3CDTF">2024-11-14T13:57:31Z</dcterms:modified>
</cp:coreProperties>
</file>